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262" r:id="rId6"/>
    <p:sldId id="29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6" r:id="rId18"/>
    <p:sldId id="274" r:id="rId19"/>
    <p:sldId id="279" r:id="rId20"/>
    <p:sldId id="277" r:id="rId21"/>
    <p:sldId id="278" r:id="rId22"/>
    <p:sldId id="289" r:id="rId23"/>
    <p:sldId id="281" r:id="rId24"/>
    <p:sldId id="282" r:id="rId25"/>
    <p:sldId id="288" r:id="rId26"/>
    <p:sldId id="287" r:id="rId27"/>
    <p:sldId id="286" r:id="rId28"/>
    <p:sldId id="292" r:id="rId29"/>
    <p:sldId id="294" r:id="rId30"/>
    <p:sldId id="291" r:id="rId31"/>
    <p:sldId id="295" r:id="rId32"/>
    <p:sldId id="296" r:id="rId33"/>
    <p:sldId id="298" r:id="rId34"/>
    <p:sldId id="297" r:id="rId35"/>
    <p:sldId id="299" r:id="rId36"/>
    <p:sldId id="301" r:id="rId37"/>
    <p:sldId id="302" r:id="rId38"/>
    <p:sldId id="303" r:id="rId39"/>
    <p:sldId id="30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FCC00"/>
    <a:srgbClr val="FF0066"/>
    <a:srgbClr val="E6E6E6"/>
    <a:srgbClr val="FF66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991" autoAdjust="0"/>
  </p:normalViewPr>
  <p:slideViewPr>
    <p:cSldViewPr snapToGrid="0">
      <p:cViewPr varScale="1">
        <p:scale>
          <a:sx n="114" d="100"/>
          <a:sy n="114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9BC7E-0B13-4D8B-8689-F17F93C25C60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74D3E-1962-4D95-A873-6F875B75DB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4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4D3E-1962-4D95-A873-6F875B75DB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3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4D3E-1962-4D95-A873-6F875B75DB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2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274D3E-1962-4D95-A873-6F875B75DB0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006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74D3E-1962-4D95-A873-6F875B75DB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8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330DF-3BB2-420F-862F-7F230EC4C39D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9CF-064E-4776-B2ED-2AF5857EAE4A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3FB5-5ED0-4894-ABDC-6311A935A518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2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56DF-452D-4499-8B2F-73334ED691ED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8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78082-3F2E-4F39-8730-01280BD298BA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23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2E60-FE18-4DC0-BE20-88F91D2EEA1C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9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FDC6B-66AB-41E9-879A-C51A359CD89F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A36E-6F48-4B0F-898E-80E8FE11DD3C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6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56D6-031E-4BF8-88B5-6F48F013A1D2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7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DA6D-59CC-496F-AEFB-FEE4413A4FA8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3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DCDCD3E-2356-44EC-B1B6-7DC1F02C5E96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4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10962DC-32F9-467A-AB91-01282A245358}" type="datetime1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56C4CC7-E49D-4A11-82C1-CD6484506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3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6.svg"/><Relationship Id="rId7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5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6.svg"/><Relationship Id="rId9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12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Relationship Id="rId1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svg"/><Relationship Id="rId7" Type="http://schemas.microsoft.com/office/2007/relationships/hdphoto" Target="../media/hdphoto1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microsoft.com/office/2007/relationships/hdphoto" Target="../media/hdphoto10.wdp"/><Relationship Id="rId4" Type="http://schemas.openxmlformats.org/officeDocument/2006/relationships/image" Target="../media/image57.png"/><Relationship Id="rId9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3.wdp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6.svg"/><Relationship Id="rId7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794BD-5DC0-4FCC-BB38-9724D92221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용사가 미니게임</a:t>
            </a:r>
            <a:r>
              <a:rPr lang="en-US" altLang="ko-KR" sz="5400" dirty="0">
                <a:latin typeface="+mj-ea"/>
              </a:rPr>
              <a:t>?!</a:t>
            </a:r>
            <a:endParaRPr lang="ko-KR" altLang="en-US" sz="5400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60EB-1371-A8FE-7AFD-FE0A0B5A0F92}"/>
              </a:ext>
            </a:extLst>
          </p:cNvPr>
          <p:cNvSpPr txBox="1"/>
          <p:nvPr/>
        </p:nvSpPr>
        <p:spPr>
          <a:xfrm>
            <a:off x="5771627" y="4144625"/>
            <a:ext cx="482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각종 미니게임이 추가된 모바일 </a:t>
            </a:r>
            <a:r>
              <a:rPr lang="en-US" altLang="ko-KR" sz="2400" dirty="0"/>
              <a:t>RPG </a:t>
            </a:r>
            <a:r>
              <a:rPr lang="ko-KR" altLang="en-US" sz="2400" dirty="0"/>
              <a:t>게임</a:t>
            </a:r>
          </a:p>
        </p:txBody>
      </p:sp>
      <p:pic>
        <p:nvPicPr>
          <p:cNvPr id="11" name="그래픽 10" descr="엑스칼리버 윤곽선">
            <a:extLst>
              <a:ext uri="{FF2B5EF4-FFF2-40B4-BE49-F238E27FC236}">
                <a16:creationId xmlns:a16="http://schemas.microsoft.com/office/drawing/2014/main" id="{BA76E2CD-2A1D-9142-739D-167428034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922" y="4249445"/>
            <a:ext cx="2608555" cy="2608555"/>
          </a:xfrm>
          <a:prstGeom prst="rect">
            <a:avLst/>
          </a:prstGeom>
        </p:spPr>
      </p:pic>
      <p:pic>
        <p:nvPicPr>
          <p:cNvPr id="13" name="그래픽 12" descr="게임 컨트롤러 윤곽선">
            <a:extLst>
              <a:ext uri="{FF2B5EF4-FFF2-40B4-BE49-F238E27FC236}">
                <a16:creationId xmlns:a16="http://schemas.microsoft.com/office/drawing/2014/main" id="{D64CD23D-CF55-CA42-1072-216BBFDAD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130" y="4249445"/>
            <a:ext cx="2561948" cy="2561948"/>
          </a:xfrm>
          <a:prstGeom prst="rect">
            <a:avLst/>
          </a:prstGeom>
        </p:spPr>
      </p:pic>
      <p:pic>
        <p:nvPicPr>
          <p:cNvPr id="15" name="그래픽 14" descr="영웅 남자 단색으로 채워진">
            <a:extLst>
              <a:ext uri="{FF2B5EF4-FFF2-40B4-BE49-F238E27FC236}">
                <a16:creationId xmlns:a16="http://schemas.microsoft.com/office/drawing/2014/main" id="{6152C313-9729-3D19-D1BD-439A504A39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2831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6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상점 및 제작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F71DF6D1-4953-2921-4112-E250E8B0E5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96" y="3121446"/>
            <a:ext cx="2342736" cy="1312505"/>
          </a:xfrm>
        </p:spPr>
      </p:pic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B48126A6-B125-6DD6-FA32-E9F0EB13B5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32" y="3121446"/>
            <a:ext cx="2342736" cy="1312505"/>
          </a:xfrm>
        </p:spPr>
      </p:pic>
      <p:pic>
        <p:nvPicPr>
          <p:cNvPr id="17" name="내용 개체 틀 13">
            <a:extLst>
              <a:ext uri="{FF2B5EF4-FFF2-40B4-BE49-F238E27FC236}">
                <a16:creationId xmlns:a16="http://schemas.microsoft.com/office/drawing/2014/main" id="{893A1361-24B0-3DE9-69CA-593C8AD9D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8" y="3121092"/>
            <a:ext cx="2342736" cy="13125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DAA2713-0971-D4C7-751D-4EBA639DB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5" y="4803283"/>
            <a:ext cx="2340799" cy="13095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2273561-6599-B265-CD31-222B81F0A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78" y="4803283"/>
            <a:ext cx="2331274" cy="13125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5F0724-841C-062A-E9E7-05C96786217E}"/>
              </a:ext>
            </a:extLst>
          </p:cNvPr>
          <p:cNvSpPr txBox="1"/>
          <p:nvPr/>
        </p:nvSpPr>
        <p:spPr>
          <a:xfrm>
            <a:off x="1717189" y="4433597"/>
            <a:ext cx="102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장비 상점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3371F-88DF-72AE-B169-54017C868DE6}"/>
              </a:ext>
            </a:extLst>
          </p:cNvPr>
          <p:cNvSpPr txBox="1"/>
          <p:nvPr/>
        </p:nvSpPr>
        <p:spPr>
          <a:xfrm>
            <a:off x="9381723" y="4404999"/>
            <a:ext cx="129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제작법 상점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9C2AED-E2A7-6767-2973-F7213666112D}"/>
              </a:ext>
            </a:extLst>
          </p:cNvPr>
          <p:cNvSpPr txBox="1"/>
          <p:nvPr/>
        </p:nvSpPr>
        <p:spPr>
          <a:xfrm>
            <a:off x="7478212" y="6116028"/>
            <a:ext cx="106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장비 제작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112822-BD27-B460-F52A-B44F110ABB34}"/>
              </a:ext>
            </a:extLst>
          </p:cNvPr>
          <p:cNvSpPr txBox="1"/>
          <p:nvPr/>
        </p:nvSpPr>
        <p:spPr>
          <a:xfrm>
            <a:off x="3370975" y="6112815"/>
            <a:ext cx="160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장비 제작 선택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08F01F-194A-D17F-9E7A-2F6AC45E5772}"/>
              </a:ext>
            </a:extLst>
          </p:cNvPr>
          <p:cNvSpPr txBox="1"/>
          <p:nvPr/>
        </p:nvSpPr>
        <p:spPr>
          <a:xfrm>
            <a:off x="5544331" y="4433597"/>
            <a:ext cx="110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소모품 상점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A1924F-4B22-25C1-FDF0-BBF0DB1D0E93}"/>
              </a:ext>
            </a:extLst>
          </p:cNvPr>
          <p:cNvSpPr txBox="1"/>
          <p:nvPr/>
        </p:nvSpPr>
        <p:spPr>
          <a:xfrm>
            <a:off x="4164779" y="2400296"/>
            <a:ext cx="3862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각종 상점과 원하는 종류의 장비를 제작 가능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ECDFF15-6F33-BCF5-A8D7-84A837F35306}"/>
              </a:ext>
            </a:extLst>
          </p:cNvPr>
          <p:cNvSpPr/>
          <p:nvPr/>
        </p:nvSpPr>
        <p:spPr>
          <a:xfrm>
            <a:off x="4164778" y="2382781"/>
            <a:ext cx="3862443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3664B-4226-96A1-B51F-364F9C0F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9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기타 기능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7998809-DDB0-CB2C-1894-43CD48D963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3" y="2638426"/>
            <a:ext cx="2695388" cy="1497870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410850C-CFBF-8273-CECB-C0AD99F68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289" y="5022670"/>
            <a:ext cx="2104464" cy="1735955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36A7AE-EA92-6D9B-9C8A-B3F15E1ED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72" y="2287457"/>
            <a:ext cx="3619463" cy="22895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1558635-5B8D-CB36-2DEF-95E3DC726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79" y="4576395"/>
            <a:ext cx="2141774" cy="1590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209260-A1CA-AC41-8B09-95C6469BE20E}"/>
              </a:ext>
            </a:extLst>
          </p:cNvPr>
          <p:cNvSpPr txBox="1"/>
          <p:nvPr/>
        </p:nvSpPr>
        <p:spPr>
          <a:xfrm>
            <a:off x="1684490" y="4136296"/>
            <a:ext cx="57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시험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DE991F-2DFF-65BB-2D8A-FFF5E87B3E16}"/>
              </a:ext>
            </a:extLst>
          </p:cNvPr>
          <p:cNvSpPr txBox="1"/>
          <p:nvPr/>
        </p:nvSpPr>
        <p:spPr>
          <a:xfrm>
            <a:off x="7372833" y="4576395"/>
            <a:ext cx="3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453782-A873-AF9E-817F-F4BF25972E6F}"/>
              </a:ext>
            </a:extLst>
          </p:cNvPr>
          <p:cNvSpPr/>
          <p:nvPr/>
        </p:nvSpPr>
        <p:spPr>
          <a:xfrm>
            <a:off x="7822917" y="4092880"/>
            <a:ext cx="381836" cy="30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8AD11CF-059A-9C08-F799-28BD2A4D6C50}"/>
              </a:ext>
            </a:extLst>
          </p:cNvPr>
          <p:cNvCxnSpPr>
            <a:cxnSpLocks/>
          </p:cNvCxnSpPr>
          <p:nvPr/>
        </p:nvCxnSpPr>
        <p:spPr>
          <a:xfrm flipV="1">
            <a:off x="8204753" y="3979170"/>
            <a:ext cx="1518690" cy="227419"/>
          </a:xfrm>
          <a:prstGeom prst="bentConnector3">
            <a:avLst>
              <a:gd name="adj1" fmla="val 3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9C3D09-5940-2109-45B3-C1F62D93E666}"/>
              </a:ext>
            </a:extLst>
          </p:cNvPr>
          <p:cNvSpPr txBox="1"/>
          <p:nvPr/>
        </p:nvSpPr>
        <p:spPr>
          <a:xfrm>
            <a:off x="9705806" y="3834075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드래그 방식으로 스킬 사용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06C37A-FC5F-5318-51B4-6852D8F685E5}"/>
              </a:ext>
            </a:extLst>
          </p:cNvPr>
          <p:cNvSpPr txBox="1"/>
          <p:nvPr/>
        </p:nvSpPr>
        <p:spPr>
          <a:xfrm>
            <a:off x="3317531" y="2802585"/>
            <a:ext cx="2257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 err="1"/>
              <a:t>몬스터들을</a:t>
            </a:r>
            <a:r>
              <a:rPr lang="ko-KR" altLang="en-US" sz="1400" dirty="0"/>
              <a:t> 잡으며 가다 보면 보스와 마주침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현재 단계를 </a:t>
            </a:r>
            <a:r>
              <a:rPr lang="en-US" altLang="ko-KR" sz="1400" dirty="0"/>
              <a:t>10</a:t>
            </a:r>
            <a:r>
              <a:rPr lang="ko-KR" altLang="en-US" sz="1400" dirty="0"/>
              <a:t>분 안에 클리어하면 다음 단계 해제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C308FA-63BE-2578-AF84-62E1242B558C}"/>
              </a:ext>
            </a:extLst>
          </p:cNvPr>
          <p:cNvSpPr txBox="1"/>
          <p:nvPr/>
        </p:nvSpPr>
        <p:spPr>
          <a:xfrm>
            <a:off x="9362035" y="2763982"/>
            <a:ext cx="2551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함께 사냥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스킬 사용 가능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보석을 사용해 슬롯 증가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A13EEA-99E0-E046-6755-BF3658A5232E}"/>
              </a:ext>
            </a:extLst>
          </p:cNvPr>
          <p:cNvSpPr txBox="1"/>
          <p:nvPr/>
        </p:nvSpPr>
        <p:spPr>
          <a:xfrm>
            <a:off x="2003958" y="6167250"/>
            <a:ext cx="79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의상실 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B9D292-F410-072C-AAC7-022390F18E6C}"/>
              </a:ext>
            </a:extLst>
          </p:cNvPr>
          <p:cNvSpPr txBox="1"/>
          <p:nvPr/>
        </p:nvSpPr>
        <p:spPr>
          <a:xfrm>
            <a:off x="3434252" y="4761061"/>
            <a:ext cx="2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무기나 방어구에 스킨 부여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유료 상품도 존재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27C2BC-78DE-4008-AEB0-C38597B09683}"/>
              </a:ext>
            </a:extLst>
          </p:cNvPr>
          <p:cNvSpPr txBox="1"/>
          <p:nvPr/>
        </p:nvSpPr>
        <p:spPr>
          <a:xfrm>
            <a:off x="8470057" y="5255548"/>
            <a:ext cx="277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PVP</a:t>
            </a:r>
            <a:r>
              <a:rPr lang="ko-KR" altLang="en-US" dirty="0"/>
              <a:t>와 선술집</a:t>
            </a:r>
            <a:r>
              <a:rPr lang="en-US" altLang="ko-KR" dirty="0"/>
              <a:t>, </a:t>
            </a:r>
            <a:r>
              <a:rPr lang="ko-KR" altLang="en-US" dirty="0"/>
              <a:t>다양한 설정 등 여러가지 기능들이 존재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B44C5D-665D-7F80-F252-C37502B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18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분석 결과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BE58A7-C303-EED1-49A9-F4394CA36929}"/>
              </a:ext>
            </a:extLst>
          </p:cNvPr>
          <p:cNvSpPr/>
          <p:nvPr/>
        </p:nvSpPr>
        <p:spPr>
          <a:xfrm>
            <a:off x="2948868" y="2547035"/>
            <a:ext cx="14630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E988C-B1CA-B2D1-A74E-569EC1B3141B}"/>
              </a:ext>
            </a:extLst>
          </p:cNvPr>
          <p:cNvSpPr txBox="1"/>
          <p:nvPr/>
        </p:nvSpPr>
        <p:spPr>
          <a:xfrm>
            <a:off x="3024328" y="2658342"/>
            <a:ext cx="131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성장의 재미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B35F7-2913-F903-B0EC-22D6C1933FD1}"/>
              </a:ext>
            </a:extLst>
          </p:cNvPr>
          <p:cNvSpPr txBox="1"/>
          <p:nvPr/>
        </p:nvSpPr>
        <p:spPr>
          <a:xfrm>
            <a:off x="4998926" y="2640542"/>
            <a:ext cx="1552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지나친 과금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A54CC-F5D4-B32F-2CF1-AFCAA04255D5}"/>
              </a:ext>
            </a:extLst>
          </p:cNvPr>
          <p:cNvSpPr txBox="1"/>
          <p:nvPr/>
        </p:nvSpPr>
        <p:spPr>
          <a:xfrm>
            <a:off x="7088934" y="2640754"/>
            <a:ext cx="215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특색 있는 스킬 시스템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094CF-1654-98B9-9EA4-F3CEE5B4D238}"/>
              </a:ext>
            </a:extLst>
          </p:cNvPr>
          <p:cNvSpPr txBox="1"/>
          <p:nvPr/>
        </p:nvSpPr>
        <p:spPr>
          <a:xfrm>
            <a:off x="4036041" y="3558692"/>
            <a:ext cx="13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컨텐츠 부재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A0F194-9ADB-CFAB-14BE-5A36F06DCF5A}"/>
              </a:ext>
            </a:extLst>
          </p:cNvPr>
          <p:cNvSpPr/>
          <p:nvPr/>
        </p:nvSpPr>
        <p:spPr>
          <a:xfrm>
            <a:off x="6297305" y="3305929"/>
            <a:ext cx="2352582" cy="89664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526856-F7B7-025C-9252-A176339C9A53}"/>
              </a:ext>
            </a:extLst>
          </p:cNvPr>
          <p:cNvSpPr txBox="1"/>
          <p:nvPr/>
        </p:nvSpPr>
        <p:spPr>
          <a:xfrm>
            <a:off x="6415748" y="3429000"/>
            <a:ext cx="2234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자원 수급 문제로 인한 많은 광고 시청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DCC5651-6E71-63F7-2E76-CAA61F78F6F0}"/>
              </a:ext>
            </a:extLst>
          </p:cNvPr>
          <p:cNvSpPr/>
          <p:nvPr/>
        </p:nvSpPr>
        <p:spPr>
          <a:xfrm>
            <a:off x="4954076" y="2544242"/>
            <a:ext cx="15527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4C49EA4-A4A7-8E8A-5350-292C23E0F970}"/>
              </a:ext>
            </a:extLst>
          </p:cNvPr>
          <p:cNvSpPr/>
          <p:nvPr/>
        </p:nvSpPr>
        <p:spPr>
          <a:xfrm>
            <a:off x="7088934" y="2537979"/>
            <a:ext cx="2154198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183640D-26E2-84A6-7B1F-7E414B46398C}"/>
              </a:ext>
            </a:extLst>
          </p:cNvPr>
          <p:cNvSpPr/>
          <p:nvPr/>
        </p:nvSpPr>
        <p:spPr>
          <a:xfrm>
            <a:off x="3960581" y="3442358"/>
            <a:ext cx="14630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38BE7B6-229B-EC8C-39DA-43276F7771FD}"/>
              </a:ext>
            </a:extLst>
          </p:cNvPr>
          <p:cNvSpPr/>
          <p:nvPr/>
        </p:nvSpPr>
        <p:spPr>
          <a:xfrm>
            <a:off x="2231135" y="5550492"/>
            <a:ext cx="7729727" cy="81910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0D9E50-9DCA-2AE2-544D-ED5F890DB554}"/>
              </a:ext>
            </a:extLst>
          </p:cNvPr>
          <p:cNvSpPr txBox="1"/>
          <p:nvPr/>
        </p:nvSpPr>
        <p:spPr>
          <a:xfrm>
            <a:off x="2260371" y="5629720"/>
            <a:ext cx="770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개성 있는 캐릭터들과 특색 있는 스킬 조작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파밍의</a:t>
            </a:r>
            <a:r>
              <a:rPr lang="ko-KR" altLang="en-US" sz="2000" dirty="0"/>
              <a:t> 재미 등 초반에는 즐길 수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컨텐츠의 부재와 바뀌지 않는 게임 요소 등으로 인해 지루해 질 수 있음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1E5C97E-E615-ED1F-3778-FF02D015E4A2}"/>
              </a:ext>
            </a:extLst>
          </p:cNvPr>
          <p:cNvSpPr/>
          <p:nvPr/>
        </p:nvSpPr>
        <p:spPr>
          <a:xfrm>
            <a:off x="5766619" y="4290265"/>
            <a:ext cx="658758" cy="11068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FD7994-4E4B-C773-E8B7-98369F7C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StACK</a:t>
            </a:r>
            <a:r>
              <a:rPr lang="en-US" altLang="ko-KR" sz="1600" dirty="0"/>
              <a:t>_</a:t>
            </a:r>
            <a:r>
              <a:rPr lang="ko-KR" altLang="en-US" sz="1600" dirty="0"/>
              <a:t>선정이유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8" name="내용 개체 틀 9">
            <a:extLst>
              <a:ext uri="{FF2B5EF4-FFF2-40B4-BE49-F238E27FC236}">
                <a16:creationId xmlns:a16="http://schemas.microsoft.com/office/drawing/2014/main" id="{664F6299-5C02-424D-DC88-277046704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31" y="2415398"/>
            <a:ext cx="2241430" cy="4032092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A5A8D7D-30C3-DF8C-6D54-D2BB98271F26}"/>
              </a:ext>
            </a:extLst>
          </p:cNvPr>
          <p:cNvSpPr/>
          <p:nvPr/>
        </p:nvSpPr>
        <p:spPr>
          <a:xfrm>
            <a:off x="5684791" y="3170911"/>
            <a:ext cx="2420522" cy="38296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내용 개체 틀 6">
            <a:extLst>
              <a:ext uri="{FF2B5EF4-FFF2-40B4-BE49-F238E27FC236}">
                <a16:creationId xmlns:a16="http://schemas.microsoft.com/office/drawing/2014/main" id="{A0B612C6-9F83-F570-91CC-4806DDE4CFE5}"/>
              </a:ext>
            </a:extLst>
          </p:cNvPr>
          <p:cNvSpPr txBox="1">
            <a:spLocks/>
          </p:cNvSpPr>
          <p:nvPr/>
        </p:nvSpPr>
        <p:spPr>
          <a:xfrm>
            <a:off x="5706509" y="3185349"/>
            <a:ext cx="2558602" cy="382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5000</a:t>
            </a:r>
            <a:r>
              <a:rPr lang="ko-KR" altLang="en-US" dirty="0"/>
              <a:t>만회 이상의 다운로드</a:t>
            </a:r>
          </a:p>
        </p:txBody>
      </p:sp>
      <p:sp>
        <p:nvSpPr>
          <p:cNvPr id="55" name="내용 개체 틀 6">
            <a:extLst>
              <a:ext uri="{FF2B5EF4-FFF2-40B4-BE49-F238E27FC236}">
                <a16:creationId xmlns:a16="http://schemas.microsoft.com/office/drawing/2014/main" id="{4A92A5FC-8656-EB1E-AB94-A52B51002128}"/>
              </a:ext>
            </a:extLst>
          </p:cNvPr>
          <p:cNvSpPr txBox="1">
            <a:spLocks/>
          </p:cNvSpPr>
          <p:nvPr/>
        </p:nvSpPr>
        <p:spPr>
          <a:xfrm>
            <a:off x="5706509" y="3836222"/>
            <a:ext cx="1274455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간단한 조작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BD79299-8AC3-00C6-8B4A-A1660B785A7B}"/>
              </a:ext>
            </a:extLst>
          </p:cNvPr>
          <p:cNvSpPr/>
          <p:nvPr/>
        </p:nvSpPr>
        <p:spPr>
          <a:xfrm>
            <a:off x="5690922" y="3828557"/>
            <a:ext cx="1245652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FB43B1F-01D1-5E9A-25B3-2BCD11F1DA58}"/>
              </a:ext>
            </a:extLst>
          </p:cNvPr>
          <p:cNvSpPr/>
          <p:nvPr/>
        </p:nvSpPr>
        <p:spPr>
          <a:xfrm>
            <a:off x="5704713" y="4465606"/>
            <a:ext cx="1538617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내용 개체 틀 6">
            <a:extLst>
              <a:ext uri="{FF2B5EF4-FFF2-40B4-BE49-F238E27FC236}">
                <a16:creationId xmlns:a16="http://schemas.microsoft.com/office/drawing/2014/main" id="{B96CE583-3D98-26A6-0A5A-ADD9BB1A87CA}"/>
              </a:ext>
            </a:extLst>
          </p:cNvPr>
          <p:cNvSpPr txBox="1">
            <a:spLocks/>
          </p:cNvSpPr>
          <p:nvPr/>
        </p:nvSpPr>
        <p:spPr>
          <a:xfrm>
            <a:off x="5684791" y="4472570"/>
            <a:ext cx="1576296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중독성 있는 게임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4F3E25-6125-FCC6-0F32-44773CC2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22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내용 개체 틀 17" descr="텍스트이(가) 표시된 사진&#10;&#10;자동 생성된 설명">
            <a:extLst>
              <a:ext uri="{FF2B5EF4-FFF2-40B4-BE49-F238E27FC236}">
                <a16:creationId xmlns:a16="http://schemas.microsoft.com/office/drawing/2014/main" id="{1AEB672F-417A-5F6F-182E-D39AD0F601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15" y="2584778"/>
            <a:ext cx="1395888" cy="310197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StACK</a:t>
            </a:r>
            <a:r>
              <a:rPr lang="en-US" altLang="ko-KR" sz="1600" dirty="0"/>
              <a:t>_</a:t>
            </a:r>
            <a:r>
              <a:rPr lang="ko-KR" altLang="en-US" sz="1600" dirty="0"/>
              <a:t>콘텐츠 분석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3" name="내용 개체 틀 5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7B723105-3DDB-1CE7-073C-C1D4E69E2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31" y="2584778"/>
            <a:ext cx="1395888" cy="310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029F4-B78E-C1BE-F1C0-5A7FC8D5A490}"/>
              </a:ext>
            </a:extLst>
          </p:cNvPr>
          <p:cNvSpPr txBox="1"/>
          <p:nvPr/>
        </p:nvSpPr>
        <p:spPr>
          <a:xfrm>
            <a:off x="2563069" y="5686753"/>
            <a:ext cx="107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6868EA-A9A8-A172-52A5-179D08A3042C}"/>
              </a:ext>
            </a:extLst>
          </p:cNvPr>
          <p:cNvSpPr/>
          <p:nvPr/>
        </p:nvSpPr>
        <p:spPr>
          <a:xfrm>
            <a:off x="4229888" y="3531994"/>
            <a:ext cx="465631" cy="428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869EC1-8165-B90F-6129-FF23E33B5D09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4201328" y="2767252"/>
            <a:ext cx="1119462" cy="3932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0B3C653-F95A-C048-A687-CD15726B590E}"/>
              </a:ext>
            </a:extLst>
          </p:cNvPr>
          <p:cNvSpPr txBox="1"/>
          <p:nvPr/>
        </p:nvSpPr>
        <p:spPr>
          <a:xfrm>
            <a:off x="4957671" y="2250244"/>
            <a:ext cx="2524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블록이 남아서 아래로 추락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5DD81-16C6-C4C0-203B-CD6E90769EE4}"/>
              </a:ext>
            </a:extLst>
          </p:cNvPr>
          <p:cNvSpPr txBox="1"/>
          <p:nvPr/>
        </p:nvSpPr>
        <p:spPr>
          <a:xfrm>
            <a:off x="7098791" y="3007741"/>
            <a:ext cx="494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게임이 시작되면 블록 이동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화면을 누르면 블록이 멈춤</a:t>
            </a:r>
            <a:endParaRPr lang="en-US" altLang="ko-KR" dirty="0"/>
          </a:p>
          <a:p>
            <a:r>
              <a:rPr lang="en-US" altLang="ko-KR" dirty="0"/>
              <a:t>- 8</a:t>
            </a:r>
            <a:r>
              <a:rPr lang="ko-KR" altLang="en-US" dirty="0"/>
              <a:t>번 연속으로 정확히 멈추면 블록 크기 증가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블록이 아예 떨어지면 게임 종료</a:t>
            </a:r>
            <a:endParaRPr lang="en-US" altLang="ko-KR" dirty="0"/>
          </a:p>
          <a:p>
            <a:r>
              <a:rPr lang="en-US" altLang="ko-KR" dirty="0"/>
              <a:t>- 10</a:t>
            </a:r>
            <a:r>
              <a:rPr lang="ko-KR" altLang="en-US" dirty="0"/>
              <a:t>번 쌓을 때마다 돈 </a:t>
            </a:r>
            <a:r>
              <a:rPr lang="en-US" altLang="ko-KR" dirty="0"/>
              <a:t>1</a:t>
            </a:r>
            <a:r>
              <a:rPr lang="ko-KR" altLang="en-US" dirty="0"/>
              <a:t>원 증가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F5FF17F-C0F9-AA47-C132-C25154C3B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03" y="2584777"/>
            <a:ext cx="1395888" cy="31019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63EB57-C007-0463-315F-E2E79673C027}"/>
              </a:ext>
            </a:extLst>
          </p:cNvPr>
          <p:cNvSpPr txBox="1"/>
          <p:nvPr/>
        </p:nvSpPr>
        <p:spPr>
          <a:xfrm>
            <a:off x="4287560" y="5686752"/>
            <a:ext cx="81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중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D22B90-D988-063F-F0FD-4F4F5D63F76A}"/>
              </a:ext>
            </a:extLst>
          </p:cNvPr>
          <p:cNvSpPr txBox="1"/>
          <p:nvPr/>
        </p:nvSpPr>
        <p:spPr>
          <a:xfrm>
            <a:off x="5840360" y="5695153"/>
            <a:ext cx="79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끝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E20A0A-7117-0B8B-21B3-30908A103430}"/>
              </a:ext>
            </a:extLst>
          </p:cNvPr>
          <p:cNvSpPr/>
          <p:nvPr/>
        </p:nvSpPr>
        <p:spPr>
          <a:xfrm>
            <a:off x="6007117" y="3016140"/>
            <a:ext cx="465631" cy="588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5F6F56A-B401-8042-92A9-442F0F5E66BF}"/>
              </a:ext>
            </a:extLst>
          </p:cNvPr>
          <p:cNvCxnSpPr>
            <a:cxnSpLocks/>
          </p:cNvCxnSpPr>
          <p:nvPr/>
        </p:nvCxnSpPr>
        <p:spPr>
          <a:xfrm flipV="1">
            <a:off x="6341676" y="2558021"/>
            <a:ext cx="1887924" cy="449720"/>
          </a:xfrm>
          <a:prstGeom prst="bentConnector3">
            <a:avLst>
              <a:gd name="adj1" fmla="val -7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CA7589-BFE4-669D-F80B-3250056EF46A}"/>
              </a:ext>
            </a:extLst>
          </p:cNvPr>
          <p:cNvSpPr txBox="1"/>
          <p:nvPr/>
        </p:nvSpPr>
        <p:spPr>
          <a:xfrm>
            <a:off x="8216971" y="2409450"/>
            <a:ext cx="2524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점수 및 최고 점수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6BFCEA-F9BE-62AD-8D1D-3BBEEAEDE5C4}"/>
              </a:ext>
            </a:extLst>
          </p:cNvPr>
          <p:cNvSpPr/>
          <p:nvPr/>
        </p:nvSpPr>
        <p:spPr>
          <a:xfrm>
            <a:off x="3399183" y="2717227"/>
            <a:ext cx="399836" cy="214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A89ECF4-1D6B-6748-D6D8-1F54E6955F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59469" y="2514914"/>
            <a:ext cx="313095" cy="91533"/>
          </a:xfrm>
          <a:prstGeom prst="bentConnector3">
            <a:avLst>
              <a:gd name="adj1" fmla="val 1010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C21164-A766-058A-C9F5-1B0DFA497B34}"/>
              </a:ext>
            </a:extLst>
          </p:cNvPr>
          <p:cNvSpPr txBox="1"/>
          <p:nvPr/>
        </p:nvSpPr>
        <p:spPr>
          <a:xfrm>
            <a:off x="3525531" y="2241845"/>
            <a:ext cx="30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돈</a:t>
            </a:r>
            <a:endParaRPr lang="ko-KR" altLang="en-US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B9B0A-CCDB-B8BE-591A-C31CC5D6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13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StACK</a:t>
            </a:r>
            <a:r>
              <a:rPr lang="en-US" altLang="ko-KR" sz="1600" dirty="0"/>
              <a:t>_</a:t>
            </a:r>
            <a:r>
              <a:rPr lang="ko-KR" altLang="en-US" sz="1600" dirty="0"/>
              <a:t>콘텐츠 분석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942964-0240-76E3-632B-08AA9D6BC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2" y="2911100"/>
            <a:ext cx="1395888" cy="3101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A9B39C-3D7C-78D5-900D-4075A87D9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43" y="2911100"/>
            <a:ext cx="1395888" cy="3101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7EC114-E32A-E2F3-5377-76DA60675676}"/>
              </a:ext>
            </a:extLst>
          </p:cNvPr>
          <p:cNvSpPr txBox="1"/>
          <p:nvPr/>
        </p:nvSpPr>
        <p:spPr>
          <a:xfrm>
            <a:off x="1314091" y="6013082"/>
            <a:ext cx="56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EC3E37-F86B-2EA1-8EFA-4514F06B416F}"/>
              </a:ext>
            </a:extLst>
          </p:cNvPr>
          <p:cNvSpPr txBox="1"/>
          <p:nvPr/>
        </p:nvSpPr>
        <p:spPr>
          <a:xfrm>
            <a:off x="2442537" y="6013082"/>
            <a:ext cx="180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타일 상점 및 고르기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514498-AAD9-EBFC-4826-249D3E369E05}"/>
              </a:ext>
            </a:extLst>
          </p:cNvPr>
          <p:cNvSpPr/>
          <p:nvPr/>
        </p:nvSpPr>
        <p:spPr>
          <a:xfrm>
            <a:off x="894772" y="4570129"/>
            <a:ext cx="1395888" cy="701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5FEC877-A0FA-F0CD-D6F0-8EB5A23CE1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0197" y="3347526"/>
            <a:ext cx="1894432" cy="574959"/>
          </a:xfrm>
          <a:prstGeom prst="bentConnector3">
            <a:avLst>
              <a:gd name="adj1" fmla="val 1001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F0B885-75A7-22B7-2A32-B8FC9DC6729A}"/>
              </a:ext>
            </a:extLst>
          </p:cNvPr>
          <p:cNvSpPr txBox="1"/>
          <p:nvPr/>
        </p:nvSpPr>
        <p:spPr>
          <a:xfrm>
            <a:off x="1683008" y="2553925"/>
            <a:ext cx="374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미션을 깨고 일정 시간이 지나면 다시 미션이 생김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A7B329-EB5D-EFDA-737C-1C66866C5ADD}"/>
              </a:ext>
            </a:extLst>
          </p:cNvPr>
          <p:cNvSpPr/>
          <p:nvPr/>
        </p:nvSpPr>
        <p:spPr>
          <a:xfrm>
            <a:off x="3376825" y="5313884"/>
            <a:ext cx="622943" cy="247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CBF2BAE-91CE-80C4-BDC2-412337BD6991}"/>
              </a:ext>
            </a:extLst>
          </p:cNvPr>
          <p:cNvCxnSpPr>
            <a:cxnSpLocks/>
            <a:stCxn id="34" idx="0"/>
            <a:endCxn id="37" idx="1"/>
          </p:cNvCxnSpPr>
          <p:nvPr/>
        </p:nvCxnSpPr>
        <p:spPr>
          <a:xfrm rot="5400000" flipH="1" flipV="1">
            <a:off x="3816315" y="4881562"/>
            <a:ext cx="304304" cy="5603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85946BE-C886-C1CA-4C21-00595E549C9E}"/>
              </a:ext>
            </a:extLst>
          </p:cNvPr>
          <p:cNvSpPr txBox="1"/>
          <p:nvPr/>
        </p:nvSpPr>
        <p:spPr>
          <a:xfrm>
            <a:off x="4248637" y="4747970"/>
            <a:ext cx="1274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돈을 지불해 </a:t>
            </a:r>
            <a:endParaRPr lang="en-US" altLang="ko-KR" sz="1400" dirty="0"/>
          </a:p>
          <a:p>
            <a:r>
              <a:rPr lang="ko-KR" altLang="en-US" sz="1400" dirty="0"/>
              <a:t>블록 스킨 구매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C10552-499B-A179-63F8-3D4B97C5E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1478DC-15F3-4D5F-15E7-09E018C49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89" y="2911100"/>
            <a:ext cx="1395888" cy="309939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95CD898-87B3-A960-3DDB-8C7207289F9C}"/>
              </a:ext>
            </a:extLst>
          </p:cNvPr>
          <p:cNvCxnSpPr>
            <a:cxnSpLocks/>
          </p:cNvCxnSpPr>
          <p:nvPr/>
        </p:nvCxnSpPr>
        <p:spPr>
          <a:xfrm>
            <a:off x="5590384" y="3799637"/>
            <a:ext cx="1260498" cy="93117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DC96A9-FA45-99E2-C0A9-4DD8660B9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10" y="2911100"/>
            <a:ext cx="1395888" cy="309939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6C69B2-D7B7-F246-6577-47014AC70557}"/>
              </a:ext>
            </a:extLst>
          </p:cNvPr>
          <p:cNvCxnSpPr>
            <a:cxnSpLocks/>
          </p:cNvCxnSpPr>
          <p:nvPr/>
        </p:nvCxnSpPr>
        <p:spPr>
          <a:xfrm flipH="1">
            <a:off x="8987137" y="3939457"/>
            <a:ext cx="1376833" cy="104268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2E0661-E6CA-CC95-730C-01FB4E668FC2}"/>
              </a:ext>
            </a:extLst>
          </p:cNvPr>
          <p:cNvSpPr txBox="1"/>
          <p:nvPr/>
        </p:nvSpPr>
        <p:spPr>
          <a:xfrm>
            <a:off x="6986272" y="4091466"/>
            <a:ext cx="1923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좌우로 이동하다가</a:t>
            </a:r>
            <a:endParaRPr lang="en-US" altLang="ko-KR" sz="1400" dirty="0"/>
          </a:p>
          <a:p>
            <a:r>
              <a:rPr lang="ko-KR" altLang="en-US" sz="1400" dirty="0"/>
              <a:t>화면을 누르면 블록이 멈추고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새 블록이 상하로 이동</a:t>
            </a:r>
          </a:p>
        </p:txBody>
      </p:sp>
    </p:spTree>
    <p:extLst>
      <p:ext uri="{BB962C8B-B14F-4D97-AF65-F5344CB8AC3E}">
        <p14:creationId xmlns:p14="http://schemas.microsoft.com/office/powerpoint/2010/main" val="252718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en-US" altLang="ko-KR" sz="1600" dirty="0" err="1"/>
              <a:t>StACK</a:t>
            </a:r>
            <a:r>
              <a:rPr lang="en-US" altLang="ko-KR" sz="1600" dirty="0"/>
              <a:t>_</a:t>
            </a:r>
            <a:r>
              <a:rPr lang="ko-KR" altLang="en-US" sz="1600" dirty="0"/>
              <a:t>분석 결과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8B0926-7DEF-14FB-E6E7-B4F09DE215A1}"/>
              </a:ext>
            </a:extLst>
          </p:cNvPr>
          <p:cNvSpPr/>
          <p:nvPr/>
        </p:nvSpPr>
        <p:spPr>
          <a:xfrm>
            <a:off x="3341205" y="2570528"/>
            <a:ext cx="14630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67CD2-E000-E3F7-F60A-1E1650048A65}"/>
              </a:ext>
            </a:extLst>
          </p:cNvPr>
          <p:cNvSpPr txBox="1"/>
          <p:nvPr/>
        </p:nvSpPr>
        <p:spPr>
          <a:xfrm>
            <a:off x="3376717" y="2681835"/>
            <a:ext cx="138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간단한 게임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D3ECA-42EB-8567-0CBE-32B0FAC62106}"/>
              </a:ext>
            </a:extLst>
          </p:cNvPr>
          <p:cNvSpPr txBox="1"/>
          <p:nvPr/>
        </p:nvSpPr>
        <p:spPr>
          <a:xfrm>
            <a:off x="5373507" y="2664035"/>
            <a:ext cx="119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중독성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8942E-61A5-569A-2C67-EFF70A4B6530}"/>
              </a:ext>
            </a:extLst>
          </p:cNvPr>
          <p:cNvSpPr txBox="1"/>
          <p:nvPr/>
        </p:nvSpPr>
        <p:spPr>
          <a:xfrm>
            <a:off x="7131065" y="2674772"/>
            <a:ext cx="1242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빨리 끝남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0BDD6-BB9F-80C5-06D7-73B24109EA54}"/>
              </a:ext>
            </a:extLst>
          </p:cNvPr>
          <p:cNvSpPr txBox="1"/>
          <p:nvPr/>
        </p:nvSpPr>
        <p:spPr>
          <a:xfrm>
            <a:off x="4292106" y="3577766"/>
            <a:ext cx="13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컨텐츠 부재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41B905-AC62-1DD4-D241-CD4483AB08F9}"/>
              </a:ext>
            </a:extLst>
          </p:cNvPr>
          <p:cNvSpPr/>
          <p:nvPr/>
        </p:nvSpPr>
        <p:spPr>
          <a:xfrm>
            <a:off x="6470508" y="3457909"/>
            <a:ext cx="1310858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A55F7-5694-ABB2-1C25-3C48A4A495E5}"/>
              </a:ext>
            </a:extLst>
          </p:cNvPr>
          <p:cNvSpPr txBox="1"/>
          <p:nvPr/>
        </p:nvSpPr>
        <p:spPr>
          <a:xfrm>
            <a:off x="6588951" y="3562012"/>
            <a:ext cx="107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많은 광고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01998E-4A53-A4B6-8E29-2EC07F5C9DFD}"/>
              </a:ext>
            </a:extLst>
          </p:cNvPr>
          <p:cNvSpPr/>
          <p:nvPr/>
        </p:nvSpPr>
        <p:spPr>
          <a:xfrm>
            <a:off x="5346413" y="2567735"/>
            <a:ext cx="1242538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52BF2E-D994-D0BC-6706-E87F5DC2511A}"/>
              </a:ext>
            </a:extLst>
          </p:cNvPr>
          <p:cNvSpPr/>
          <p:nvPr/>
        </p:nvSpPr>
        <p:spPr>
          <a:xfrm>
            <a:off x="7131065" y="2571997"/>
            <a:ext cx="1087400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EBF1CF-CD05-CF99-C206-B7AB6A5B4000}"/>
              </a:ext>
            </a:extLst>
          </p:cNvPr>
          <p:cNvSpPr/>
          <p:nvPr/>
        </p:nvSpPr>
        <p:spPr>
          <a:xfrm>
            <a:off x="4216646" y="3461432"/>
            <a:ext cx="14630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AC37ED-C148-AC3C-4C12-A2233381F665}"/>
              </a:ext>
            </a:extLst>
          </p:cNvPr>
          <p:cNvSpPr/>
          <p:nvPr/>
        </p:nvSpPr>
        <p:spPr>
          <a:xfrm>
            <a:off x="3706788" y="5550492"/>
            <a:ext cx="4666815" cy="81910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38AD8-AF46-5A8D-122E-A9C29ED2F8BC}"/>
              </a:ext>
            </a:extLst>
          </p:cNvPr>
          <p:cNvSpPr txBox="1"/>
          <p:nvPr/>
        </p:nvSpPr>
        <p:spPr>
          <a:xfrm>
            <a:off x="3736024" y="5629720"/>
            <a:ext cx="4637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간단한 조작으로 쉽게 즐길 수 있고</a:t>
            </a:r>
            <a:r>
              <a:rPr lang="en-US" altLang="ko-KR" sz="2000" dirty="0"/>
              <a:t> </a:t>
            </a:r>
            <a:r>
              <a:rPr lang="ko-KR" altLang="en-US" sz="2000" dirty="0"/>
              <a:t>중독성지만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반복적이기 때문에 쉽게 질림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33C8146-952C-F631-7DE1-559E78744B1F}"/>
              </a:ext>
            </a:extLst>
          </p:cNvPr>
          <p:cNvSpPr/>
          <p:nvPr/>
        </p:nvSpPr>
        <p:spPr>
          <a:xfrm>
            <a:off x="5766619" y="4290265"/>
            <a:ext cx="658758" cy="11068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F27E2B-7CBD-FA8B-E758-14952631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무한의 계단</a:t>
            </a:r>
            <a:r>
              <a:rPr lang="en-US" altLang="ko-KR" sz="1600" dirty="0"/>
              <a:t>_</a:t>
            </a:r>
            <a:r>
              <a:rPr lang="ko-KR" altLang="en-US" sz="1600" dirty="0"/>
              <a:t>선정이유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1" name="내용 개체 틀 5">
            <a:extLst>
              <a:ext uri="{FF2B5EF4-FFF2-40B4-BE49-F238E27FC236}">
                <a16:creationId xmlns:a16="http://schemas.microsoft.com/office/drawing/2014/main" id="{4675D478-B0D6-9876-9B62-184692752B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30" y="2415398"/>
            <a:ext cx="2241430" cy="4032092"/>
          </a:xfr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673889-F20A-5B2D-BB5A-40F7B9F0A326}"/>
              </a:ext>
            </a:extLst>
          </p:cNvPr>
          <p:cNvSpPr/>
          <p:nvPr/>
        </p:nvSpPr>
        <p:spPr>
          <a:xfrm>
            <a:off x="5684791" y="3170911"/>
            <a:ext cx="2420522" cy="38296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DE824866-5AB6-65F4-B855-AAFD2A2016E8}"/>
              </a:ext>
            </a:extLst>
          </p:cNvPr>
          <p:cNvSpPr txBox="1">
            <a:spLocks/>
          </p:cNvSpPr>
          <p:nvPr/>
        </p:nvSpPr>
        <p:spPr>
          <a:xfrm>
            <a:off x="5706509" y="3185349"/>
            <a:ext cx="2558602" cy="382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1000</a:t>
            </a:r>
            <a:r>
              <a:rPr lang="ko-KR" altLang="en-US" dirty="0"/>
              <a:t>만회 이상의 다운로드</a:t>
            </a:r>
          </a:p>
        </p:txBody>
      </p:sp>
      <p:sp>
        <p:nvSpPr>
          <p:cNvPr id="22" name="내용 개체 틀 6">
            <a:extLst>
              <a:ext uri="{FF2B5EF4-FFF2-40B4-BE49-F238E27FC236}">
                <a16:creationId xmlns:a16="http://schemas.microsoft.com/office/drawing/2014/main" id="{B89FCFEF-5D2F-6EE8-8C8C-9C9AA27DF436}"/>
              </a:ext>
            </a:extLst>
          </p:cNvPr>
          <p:cNvSpPr txBox="1">
            <a:spLocks/>
          </p:cNvSpPr>
          <p:nvPr/>
        </p:nvSpPr>
        <p:spPr>
          <a:xfrm>
            <a:off x="5706509" y="3836222"/>
            <a:ext cx="1274455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간단한 조작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58BDD-F154-1AD6-0D1B-05C71D9BADC5}"/>
              </a:ext>
            </a:extLst>
          </p:cNvPr>
          <p:cNvSpPr/>
          <p:nvPr/>
        </p:nvSpPr>
        <p:spPr>
          <a:xfrm>
            <a:off x="5690922" y="3828557"/>
            <a:ext cx="1245652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12141A4-6184-E322-C69E-847DB2314AAB}"/>
              </a:ext>
            </a:extLst>
          </p:cNvPr>
          <p:cNvSpPr/>
          <p:nvPr/>
        </p:nvSpPr>
        <p:spPr>
          <a:xfrm>
            <a:off x="5704713" y="4465606"/>
            <a:ext cx="1538617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6">
            <a:extLst>
              <a:ext uri="{FF2B5EF4-FFF2-40B4-BE49-F238E27FC236}">
                <a16:creationId xmlns:a16="http://schemas.microsoft.com/office/drawing/2014/main" id="{1034F872-493E-73A8-6D52-8BAE4C1C8EAC}"/>
              </a:ext>
            </a:extLst>
          </p:cNvPr>
          <p:cNvSpPr txBox="1">
            <a:spLocks/>
          </p:cNvSpPr>
          <p:nvPr/>
        </p:nvSpPr>
        <p:spPr>
          <a:xfrm>
            <a:off x="5684791" y="4472570"/>
            <a:ext cx="1576296" cy="369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중독성 있는 게임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5F0549-4890-5CC7-34C6-D697C274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33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무한의 계단</a:t>
            </a:r>
            <a:r>
              <a:rPr lang="en-US" altLang="ko-KR" sz="1600" dirty="0"/>
              <a:t>_</a:t>
            </a:r>
            <a:r>
              <a:rPr lang="ko-KR" altLang="en-US" sz="1600" dirty="0"/>
              <a:t>콘텐츠 분석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9" name="내용 개체 틀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1CD09F5-ED15-9207-007D-BB337265F2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663452"/>
            <a:ext cx="1395888" cy="3101975"/>
          </a:xfr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C552146-2FAE-09F7-F3E4-AD844E9BB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46" y="2638044"/>
            <a:ext cx="1395888" cy="31019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80CE16-3556-E414-2B00-AEC8F652E65E}"/>
              </a:ext>
            </a:extLst>
          </p:cNvPr>
          <p:cNvSpPr/>
          <p:nvPr/>
        </p:nvSpPr>
        <p:spPr>
          <a:xfrm>
            <a:off x="4989250" y="4891596"/>
            <a:ext cx="502083" cy="37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3FF831C-0460-4F8C-FD06-C0F8D5E7C124}"/>
              </a:ext>
            </a:extLst>
          </p:cNvPr>
          <p:cNvCxnSpPr>
            <a:cxnSpLocks/>
            <a:stCxn id="50" idx="0"/>
            <a:endCxn id="26" idx="1"/>
          </p:cNvCxnSpPr>
          <p:nvPr/>
        </p:nvCxnSpPr>
        <p:spPr>
          <a:xfrm rot="5400000" flipH="1" flipV="1">
            <a:off x="4851416" y="2337387"/>
            <a:ext cx="668949" cy="8683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174C7C-1E15-FF2C-71B9-9B7E8C372FFB}"/>
              </a:ext>
            </a:extLst>
          </p:cNvPr>
          <p:cNvSpPr/>
          <p:nvPr/>
        </p:nvSpPr>
        <p:spPr>
          <a:xfrm>
            <a:off x="4090992" y="4891596"/>
            <a:ext cx="502083" cy="375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CE7A1-8E99-A07A-6408-8FCF47BA8498}"/>
              </a:ext>
            </a:extLst>
          </p:cNvPr>
          <p:cNvSpPr txBox="1"/>
          <p:nvPr/>
        </p:nvSpPr>
        <p:spPr>
          <a:xfrm>
            <a:off x="5620049" y="2283182"/>
            <a:ext cx="71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체력 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1C8175-D8DA-F0FB-8702-A3F82FB8FD2A}"/>
              </a:ext>
            </a:extLst>
          </p:cNvPr>
          <p:cNvSpPr txBox="1"/>
          <p:nvPr/>
        </p:nvSpPr>
        <p:spPr>
          <a:xfrm>
            <a:off x="5902987" y="4060550"/>
            <a:ext cx="1509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방향 전환 후 이동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52DD012-3D81-0CCB-1307-7DFFA8264FE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192437" y="4214439"/>
            <a:ext cx="1710550" cy="677157"/>
          </a:xfrm>
          <a:prstGeom prst="bentConnector3">
            <a:avLst>
              <a:gd name="adj1" fmla="val 79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B5D572-0E39-F5E2-7F8E-43D0FDAED537}"/>
              </a:ext>
            </a:extLst>
          </p:cNvPr>
          <p:cNvSpPr/>
          <p:nvPr/>
        </p:nvSpPr>
        <p:spPr>
          <a:xfrm>
            <a:off x="4589755" y="3302493"/>
            <a:ext cx="399496" cy="23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B2185F0-4E2F-0ABA-CC88-05D18467DA6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989250" y="3364821"/>
            <a:ext cx="913737" cy="29218"/>
          </a:xfrm>
          <a:prstGeom prst="bentConnector3">
            <a:avLst>
              <a:gd name="adj1" fmla="val -5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096242A-0B3F-722E-767B-BD0843371398}"/>
              </a:ext>
            </a:extLst>
          </p:cNvPr>
          <p:cNvSpPr txBox="1"/>
          <p:nvPr/>
        </p:nvSpPr>
        <p:spPr>
          <a:xfrm>
            <a:off x="5902987" y="3240150"/>
            <a:ext cx="516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점수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8D2123-C0FE-93AC-830A-2E9CD0523F70}"/>
              </a:ext>
            </a:extLst>
          </p:cNvPr>
          <p:cNvSpPr txBox="1"/>
          <p:nvPr/>
        </p:nvSpPr>
        <p:spPr>
          <a:xfrm>
            <a:off x="6055387" y="4703100"/>
            <a:ext cx="87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한 칸 이동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1823AE9-126F-B1EE-847D-C605A599DB4D}"/>
              </a:ext>
            </a:extLst>
          </p:cNvPr>
          <p:cNvSpPr/>
          <p:nvPr/>
        </p:nvSpPr>
        <p:spPr>
          <a:xfrm>
            <a:off x="4221248" y="3106020"/>
            <a:ext cx="1060966" cy="20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4F2C8E7-3F3E-1FDE-0D8D-6B82E5BB34C6}"/>
              </a:ext>
            </a:extLst>
          </p:cNvPr>
          <p:cNvCxnSpPr>
            <a:cxnSpLocks/>
            <a:stCxn id="21" idx="3"/>
            <a:endCxn id="48" idx="1"/>
          </p:cNvCxnSpPr>
          <p:nvPr/>
        </p:nvCxnSpPr>
        <p:spPr>
          <a:xfrm flipV="1">
            <a:off x="5491333" y="4856989"/>
            <a:ext cx="564054" cy="2222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8996DC-35B9-2E7E-52F1-3AB67226DDD8}"/>
              </a:ext>
            </a:extLst>
          </p:cNvPr>
          <p:cNvSpPr txBox="1"/>
          <p:nvPr/>
        </p:nvSpPr>
        <p:spPr>
          <a:xfrm>
            <a:off x="2390622" y="5765427"/>
            <a:ext cx="107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FFF71A-C18F-DDF1-47F5-D97FEAF095FD}"/>
              </a:ext>
            </a:extLst>
          </p:cNvPr>
          <p:cNvSpPr txBox="1"/>
          <p:nvPr/>
        </p:nvSpPr>
        <p:spPr>
          <a:xfrm>
            <a:off x="4300333" y="5751823"/>
            <a:ext cx="9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중</a:t>
            </a:r>
          </a:p>
        </p:txBody>
      </p:sp>
      <p:sp>
        <p:nvSpPr>
          <p:cNvPr id="57" name="내용 개체 틀 6">
            <a:extLst>
              <a:ext uri="{FF2B5EF4-FFF2-40B4-BE49-F238E27FC236}">
                <a16:creationId xmlns:a16="http://schemas.microsoft.com/office/drawing/2014/main" id="{66813251-99A8-CC85-3F92-36668F9D7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9545" y="2663452"/>
            <a:ext cx="5004047" cy="3101982"/>
          </a:xfrm>
        </p:spPr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게임을 시작하면 시간이 지날수록 체력 감소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위로 올라갈 수록 체력 감소 속도 증가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체력이 </a:t>
            </a:r>
            <a:r>
              <a:rPr lang="en-US" altLang="ko-KR" dirty="0"/>
              <a:t>0</a:t>
            </a:r>
            <a:r>
              <a:rPr lang="ko-KR" altLang="en-US" dirty="0"/>
              <a:t>이 되거나 바닥으로 떨어지면 게임 종료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39846-4AA7-0F90-42E3-5F268F66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3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무한의 계단</a:t>
            </a:r>
            <a:r>
              <a:rPr lang="en-US" altLang="ko-KR" sz="1600" dirty="0"/>
              <a:t>_</a:t>
            </a:r>
            <a:r>
              <a:rPr lang="ko-KR" altLang="en-US" sz="1600" dirty="0"/>
              <a:t>콘텐츠 분석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B73FE6-EC41-DC8A-429B-5034DC6B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1" name="내용 개체 틀 11">
            <a:extLst>
              <a:ext uri="{FF2B5EF4-FFF2-40B4-BE49-F238E27FC236}">
                <a16:creationId xmlns:a16="http://schemas.microsoft.com/office/drawing/2014/main" id="{008F9883-3EC0-107F-6523-BB234176E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82" y="2674787"/>
            <a:ext cx="1395888" cy="310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A0C712-E080-1831-FA98-CF48DF7F02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60" y="2664482"/>
            <a:ext cx="1395888" cy="31019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685064-F75E-6A1A-9696-8BAE3C2F8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04" y="2674787"/>
            <a:ext cx="1395888" cy="3101973"/>
          </a:xfrm>
          <a:prstGeom prst="rect">
            <a:avLst/>
          </a:prstGeom>
        </p:spPr>
      </p:pic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B7A9CF9C-4AC5-18C8-A6B5-D11766B45A64}"/>
              </a:ext>
            </a:extLst>
          </p:cNvPr>
          <p:cNvSpPr txBox="1">
            <a:spLocks/>
          </p:cNvSpPr>
          <p:nvPr/>
        </p:nvSpPr>
        <p:spPr>
          <a:xfrm>
            <a:off x="9263992" y="3078580"/>
            <a:ext cx="2779257" cy="2814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다양한 캐릭터와 펫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펫 진화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나만의 캐릭터 커스텀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맵 구매 후 변경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스킨 변경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다양한 콘텐츠와 다양한 모드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95841E-C0D2-F729-46AA-5FEC14E8280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1498058" y="2776546"/>
            <a:ext cx="504862" cy="15951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608C5A9-49CD-5F9E-759A-CB7EDE0C9E1F}"/>
              </a:ext>
            </a:extLst>
          </p:cNvPr>
          <p:cNvSpPr/>
          <p:nvPr/>
        </p:nvSpPr>
        <p:spPr>
          <a:xfrm>
            <a:off x="2282809" y="3826539"/>
            <a:ext cx="530483" cy="311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816E39-5676-E29B-A01F-76A5AC52A0B7}"/>
              </a:ext>
            </a:extLst>
          </p:cNvPr>
          <p:cNvSpPr txBox="1"/>
          <p:nvPr/>
        </p:nvSpPr>
        <p:spPr>
          <a:xfrm>
            <a:off x="148750" y="3167787"/>
            <a:ext cx="8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돈과 보석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3D1B5B-FBD1-D1DE-9946-BD67F3CE6FD6}"/>
              </a:ext>
            </a:extLst>
          </p:cNvPr>
          <p:cNvSpPr txBox="1"/>
          <p:nvPr/>
        </p:nvSpPr>
        <p:spPr>
          <a:xfrm>
            <a:off x="1703454" y="5776760"/>
            <a:ext cx="82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구매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9A6AC-1C95-FAE2-9B7C-05D8B3CBE24E}"/>
              </a:ext>
            </a:extLst>
          </p:cNvPr>
          <p:cNvSpPr txBox="1"/>
          <p:nvPr/>
        </p:nvSpPr>
        <p:spPr>
          <a:xfrm>
            <a:off x="3504927" y="5776760"/>
            <a:ext cx="59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스킨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7A332-193F-B3E1-76E8-15B16AA6D5C9}"/>
              </a:ext>
            </a:extLst>
          </p:cNvPr>
          <p:cNvSpPr txBox="1"/>
          <p:nvPr/>
        </p:nvSpPr>
        <p:spPr>
          <a:xfrm>
            <a:off x="4923733" y="5776760"/>
            <a:ext cx="11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다른 콘텐츠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5FC1603-42CA-1BA2-49A5-13B7DE8B7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14" y="2664482"/>
            <a:ext cx="1394279" cy="31019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E73A18-97AC-8CDD-5013-6CBD2BF48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6" y="2664482"/>
            <a:ext cx="1395888" cy="31019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5E81B0-D762-F1F9-8F0C-A137E61BF3F7}"/>
              </a:ext>
            </a:extLst>
          </p:cNvPr>
          <p:cNvSpPr txBox="1"/>
          <p:nvPr/>
        </p:nvSpPr>
        <p:spPr>
          <a:xfrm>
            <a:off x="6766851" y="5766454"/>
            <a:ext cx="80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72EDA0-CC41-DF1D-A9E4-FF8677EABA6A}"/>
              </a:ext>
            </a:extLst>
          </p:cNvPr>
          <p:cNvSpPr txBox="1"/>
          <p:nvPr/>
        </p:nvSpPr>
        <p:spPr>
          <a:xfrm>
            <a:off x="8364723" y="5766453"/>
            <a:ext cx="4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펫</a:t>
            </a:r>
          </a:p>
        </p:txBody>
      </p:sp>
    </p:spTree>
    <p:extLst>
      <p:ext uri="{BB962C8B-B14F-4D97-AF65-F5344CB8AC3E}">
        <p14:creationId xmlns:p14="http://schemas.microsoft.com/office/powerpoint/2010/main" val="831280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564BB-25FC-6048-C8FF-1CFF2CAA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60F55-266D-066C-F3B8-DF1BD3D69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0286" y="2555665"/>
            <a:ext cx="3475714" cy="2767657"/>
          </a:xfrm>
        </p:spPr>
        <p:txBody>
          <a:bodyPr>
            <a:normAutofit fontScale="92500"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개요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배경 및 필요성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유사 앱 분석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목표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내용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1CCFD-F9BE-6222-9239-090544AFF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9501" y="2555665"/>
            <a:ext cx="2270922" cy="2145644"/>
          </a:xfrm>
        </p:spPr>
        <p:txBody>
          <a:bodyPr>
            <a:normAutofit fontScale="92500"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방법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 환경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8.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개발일정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9.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기대효과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5" name="그래픽 4" descr="영웅 남자 단색으로 채워진">
            <a:extLst>
              <a:ext uri="{FF2B5EF4-FFF2-40B4-BE49-F238E27FC236}">
                <a16:creationId xmlns:a16="http://schemas.microsoft.com/office/drawing/2014/main" id="{BBD0249C-F254-8275-D30E-DF395AA7D8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751" y="1002335"/>
            <a:ext cx="914400" cy="9144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98E60-B70A-B2E1-B471-9E05BB59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64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무한의 계단</a:t>
            </a:r>
            <a:r>
              <a:rPr lang="en-US" altLang="ko-KR" sz="1600" dirty="0"/>
              <a:t>_</a:t>
            </a:r>
            <a:r>
              <a:rPr lang="ko-KR" altLang="en-US" sz="1600" dirty="0"/>
              <a:t>분석 결과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8B0926-7DEF-14FB-E6E7-B4F09DE215A1}"/>
              </a:ext>
            </a:extLst>
          </p:cNvPr>
          <p:cNvSpPr/>
          <p:nvPr/>
        </p:nvSpPr>
        <p:spPr>
          <a:xfrm>
            <a:off x="3464854" y="2528228"/>
            <a:ext cx="14630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67CD2-E000-E3F7-F60A-1E1650048A65}"/>
              </a:ext>
            </a:extLst>
          </p:cNvPr>
          <p:cNvSpPr txBox="1"/>
          <p:nvPr/>
        </p:nvSpPr>
        <p:spPr>
          <a:xfrm>
            <a:off x="3500366" y="2639535"/>
            <a:ext cx="138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간단한 게임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D3ECA-42EB-8567-0CBE-32B0FAC62106}"/>
              </a:ext>
            </a:extLst>
          </p:cNvPr>
          <p:cNvSpPr txBox="1"/>
          <p:nvPr/>
        </p:nvSpPr>
        <p:spPr>
          <a:xfrm>
            <a:off x="5497156" y="2621735"/>
            <a:ext cx="1197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중독성 있음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0BDD6-BB9F-80C5-06D7-73B24109EA54}"/>
              </a:ext>
            </a:extLst>
          </p:cNvPr>
          <p:cNvSpPr txBox="1"/>
          <p:nvPr/>
        </p:nvSpPr>
        <p:spPr>
          <a:xfrm>
            <a:off x="7330174" y="2641769"/>
            <a:ext cx="1576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컨텐츠 다양함</a:t>
            </a:r>
            <a:endParaRPr lang="ko-KR" altLang="en-US" sz="20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41B905-AC62-1DD4-D241-CD4483AB08F9}"/>
              </a:ext>
            </a:extLst>
          </p:cNvPr>
          <p:cNvSpPr/>
          <p:nvPr/>
        </p:nvSpPr>
        <p:spPr>
          <a:xfrm>
            <a:off x="5407916" y="3353408"/>
            <a:ext cx="1310858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0A55F7-5694-ABB2-1C25-3C48A4A495E5}"/>
              </a:ext>
            </a:extLst>
          </p:cNvPr>
          <p:cNvSpPr txBox="1"/>
          <p:nvPr/>
        </p:nvSpPr>
        <p:spPr>
          <a:xfrm>
            <a:off x="5526359" y="3457511"/>
            <a:ext cx="1077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많은 광고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01998E-4A53-A4B6-8E29-2EC07F5C9DFD}"/>
              </a:ext>
            </a:extLst>
          </p:cNvPr>
          <p:cNvSpPr/>
          <p:nvPr/>
        </p:nvSpPr>
        <p:spPr>
          <a:xfrm>
            <a:off x="5470062" y="2525435"/>
            <a:ext cx="1242538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EBF1CF-CD05-CF99-C206-B7AB6A5B4000}"/>
              </a:ext>
            </a:extLst>
          </p:cNvPr>
          <p:cNvSpPr/>
          <p:nvPr/>
        </p:nvSpPr>
        <p:spPr>
          <a:xfrm>
            <a:off x="7254714" y="2525435"/>
            <a:ext cx="1651494" cy="5834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AC37ED-C148-AC3C-4C12-A2233381F665}"/>
              </a:ext>
            </a:extLst>
          </p:cNvPr>
          <p:cNvSpPr/>
          <p:nvPr/>
        </p:nvSpPr>
        <p:spPr>
          <a:xfrm>
            <a:off x="2767972" y="5568248"/>
            <a:ext cx="6626820" cy="81910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38AD8-AF46-5A8D-122E-A9C29ED2F8BC}"/>
              </a:ext>
            </a:extLst>
          </p:cNvPr>
          <p:cNvSpPr txBox="1"/>
          <p:nvPr/>
        </p:nvSpPr>
        <p:spPr>
          <a:xfrm>
            <a:off x="2797208" y="5647476"/>
            <a:ext cx="659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간단한 조작으로 쉽게 즐길 수 있고</a:t>
            </a:r>
            <a:r>
              <a:rPr lang="en-US" altLang="ko-KR" sz="2000" dirty="0"/>
              <a:t> </a:t>
            </a:r>
            <a:r>
              <a:rPr lang="ko-KR" altLang="en-US" sz="2000" dirty="0"/>
              <a:t>중독성이 있음</a:t>
            </a:r>
            <a:endParaRPr lang="en-US" altLang="ko-KR" sz="2000" dirty="0"/>
          </a:p>
          <a:p>
            <a:r>
              <a:rPr lang="ko-KR" altLang="en-US" sz="2000" dirty="0"/>
              <a:t>캐릭터나 </a:t>
            </a:r>
            <a:r>
              <a:rPr lang="ko-KR" altLang="en-US" sz="2000" dirty="0" err="1"/>
              <a:t>펫을</a:t>
            </a:r>
            <a:r>
              <a:rPr lang="ko-KR" altLang="en-US" sz="2000" dirty="0"/>
              <a:t> 모으는 재미가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컨텐츠가 다양해 오래 즐길 수 있음</a:t>
            </a:r>
            <a:endParaRPr lang="en-US" altLang="ko-KR" sz="20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933C8146-952C-F631-7DE1-559E78744B1F}"/>
              </a:ext>
            </a:extLst>
          </p:cNvPr>
          <p:cNvSpPr/>
          <p:nvPr/>
        </p:nvSpPr>
        <p:spPr>
          <a:xfrm>
            <a:off x="5766619" y="4290265"/>
            <a:ext cx="658758" cy="11068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4AB22-E8B3-31B5-0D9B-70974E63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6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목표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45307-69D3-2BB4-BF5D-DBB7EDC5C0AD}"/>
              </a:ext>
            </a:extLst>
          </p:cNvPr>
          <p:cNvSpPr txBox="1"/>
          <p:nvPr/>
        </p:nvSpPr>
        <p:spPr>
          <a:xfrm>
            <a:off x="2231136" y="2707688"/>
            <a:ext cx="545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흔한 양산형 게임에서 벗어나 혼자서도 즐길 수 있는 게임 제작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28D3B-72D6-818F-59BB-70F2D1E3B18A}"/>
              </a:ext>
            </a:extLst>
          </p:cNvPr>
          <p:cNvSpPr txBox="1"/>
          <p:nvPr/>
        </p:nvSpPr>
        <p:spPr>
          <a:xfrm>
            <a:off x="2231135" y="3464511"/>
            <a:ext cx="74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RPG</a:t>
            </a:r>
            <a:r>
              <a:rPr lang="ko-KR" altLang="en-US" dirty="0"/>
              <a:t> 요소를 바탕으로 미니 게임들을 적절히 배치시켜 다른 게임들과 차별성 있게 제작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18539-4B5D-7DB2-5C93-6A3FD1C1DB69}"/>
              </a:ext>
            </a:extLst>
          </p:cNvPr>
          <p:cNvSpPr txBox="1"/>
          <p:nvPr/>
        </p:nvSpPr>
        <p:spPr>
          <a:xfrm>
            <a:off x="2226256" y="4960276"/>
            <a:ext cx="434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중독성 있는 미니 게임들로 쉽게 질리지 않게 제작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54495-D9B3-ECFF-BC38-2684D0EEC140}"/>
              </a:ext>
            </a:extLst>
          </p:cNvPr>
          <p:cNvSpPr txBox="1"/>
          <p:nvPr/>
        </p:nvSpPr>
        <p:spPr>
          <a:xfrm>
            <a:off x="2226256" y="4220864"/>
            <a:ext cx="255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과금 이 필요하지 않게 제작</a:t>
            </a: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617747C-95C2-7B42-E39D-E17FAE984224}"/>
              </a:ext>
            </a:extLst>
          </p:cNvPr>
          <p:cNvSpPr/>
          <p:nvPr/>
        </p:nvSpPr>
        <p:spPr>
          <a:xfrm>
            <a:off x="2226256" y="2691970"/>
            <a:ext cx="5373029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1CC646-3E08-603F-A726-8D45103B7A19}"/>
              </a:ext>
            </a:extLst>
          </p:cNvPr>
          <p:cNvSpPr/>
          <p:nvPr/>
        </p:nvSpPr>
        <p:spPr>
          <a:xfrm>
            <a:off x="2226256" y="3447098"/>
            <a:ext cx="7312027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D24065-0E2D-718A-8646-B3A4CBFC4962}"/>
              </a:ext>
            </a:extLst>
          </p:cNvPr>
          <p:cNvSpPr/>
          <p:nvPr/>
        </p:nvSpPr>
        <p:spPr>
          <a:xfrm>
            <a:off x="2226256" y="4203452"/>
            <a:ext cx="2479588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D4D84E6-4C17-91FC-2760-5E24A66E6604}"/>
              </a:ext>
            </a:extLst>
          </p:cNvPr>
          <p:cNvSpPr/>
          <p:nvPr/>
        </p:nvSpPr>
        <p:spPr>
          <a:xfrm>
            <a:off x="2244012" y="4953897"/>
            <a:ext cx="4184460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DB938BE-68E2-4EBE-F146-C3513B4F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CDA06-B92E-67EE-D63E-E402F88B718A}"/>
              </a:ext>
            </a:extLst>
          </p:cNvPr>
          <p:cNvSpPr txBox="1"/>
          <p:nvPr/>
        </p:nvSpPr>
        <p:spPr>
          <a:xfrm>
            <a:off x="2226255" y="5699689"/>
            <a:ext cx="546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게임의 난이도를 어렵게 만들어 한번에 클리어 할 수 없게 제작</a:t>
            </a:r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0F762E-9B37-9A41-26D3-AC1AEFFDB3CF}"/>
              </a:ext>
            </a:extLst>
          </p:cNvPr>
          <p:cNvSpPr/>
          <p:nvPr/>
        </p:nvSpPr>
        <p:spPr>
          <a:xfrm>
            <a:off x="2244012" y="5693310"/>
            <a:ext cx="5355273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0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405385-6D6C-E055-BC63-D013BD1F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7763C-7EA4-241F-882D-4FECA023B743}"/>
              </a:ext>
            </a:extLst>
          </p:cNvPr>
          <p:cNvSpPr txBox="1"/>
          <p:nvPr/>
        </p:nvSpPr>
        <p:spPr>
          <a:xfrm>
            <a:off x="1154560" y="2415098"/>
            <a:ext cx="80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스토리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594AD3-7414-9A8F-61B7-FD50CCFC6C61}"/>
              </a:ext>
            </a:extLst>
          </p:cNvPr>
          <p:cNvSpPr/>
          <p:nvPr/>
        </p:nvSpPr>
        <p:spPr>
          <a:xfrm>
            <a:off x="1149681" y="2399381"/>
            <a:ext cx="751761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F4534-D607-5A23-3B92-802A02F71C63}"/>
              </a:ext>
            </a:extLst>
          </p:cNvPr>
          <p:cNvSpPr txBox="1"/>
          <p:nvPr/>
        </p:nvSpPr>
        <p:spPr>
          <a:xfrm>
            <a:off x="5970797" y="2917802"/>
            <a:ext cx="529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플레이어가 차례대로 던전을 클리어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던전에 들어가면 모든 던전을 클리어하거나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죽을 때까지 시작 지역으로 이동 불가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죽으면 현재 던전에서 얻은 모든 아이템과 경험치는 잃고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그 전까지 얻은 아이템과 경험치 유지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던전에서 나오고 다시 던전을 입장하면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처음부터 다시 시작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78FB97-EC3E-3ACE-2F23-062D9C44B0E4}"/>
              </a:ext>
            </a:extLst>
          </p:cNvPr>
          <p:cNvSpPr txBox="1"/>
          <p:nvPr/>
        </p:nvSpPr>
        <p:spPr>
          <a:xfrm>
            <a:off x="5975677" y="2415098"/>
            <a:ext cx="110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게임 진행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A5381E-A754-8AB1-E67F-FFB36D8813FB}"/>
              </a:ext>
            </a:extLst>
          </p:cNvPr>
          <p:cNvSpPr/>
          <p:nvPr/>
        </p:nvSpPr>
        <p:spPr>
          <a:xfrm>
            <a:off x="5970797" y="2399381"/>
            <a:ext cx="1115802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7D158-0C3D-2CA1-B802-1C5D911F1BEB}"/>
              </a:ext>
            </a:extLst>
          </p:cNvPr>
          <p:cNvSpPr txBox="1"/>
          <p:nvPr/>
        </p:nvSpPr>
        <p:spPr>
          <a:xfrm>
            <a:off x="1149681" y="2917802"/>
            <a:ext cx="46361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주인공의 출세를 위한 여정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출세를 하려면 일반적인 방법으로는 한계가 있다고 깨달은 주인공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머리로 안되자 무력으로 해결하기로 결심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산적을 잡고 왕의 눈에 들기 위해 노력함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모든 산적을 소탕하면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강해진 자신을 보며 욕망이 상승해 왕의 자리에 욕심이 생김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결국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왕국과 싸우며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왕의 자리를 얻음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62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B00F9-46E1-C364-3968-FB105F975D8F}"/>
              </a:ext>
            </a:extLst>
          </p:cNvPr>
          <p:cNvSpPr txBox="1"/>
          <p:nvPr/>
        </p:nvSpPr>
        <p:spPr>
          <a:xfrm>
            <a:off x="2236015" y="2441831"/>
            <a:ext cx="813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캐릭터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A96013D-BABD-DEB4-D1C5-EF5B69427874}"/>
              </a:ext>
            </a:extLst>
          </p:cNvPr>
          <p:cNvSpPr/>
          <p:nvPr/>
        </p:nvSpPr>
        <p:spPr>
          <a:xfrm>
            <a:off x="2231136" y="2426114"/>
            <a:ext cx="813906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D8991-DAEA-19B9-379F-4F26DA717944}"/>
              </a:ext>
            </a:extLst>
          </p:cNvPr>
          <p:cNvSpPr txBox="1"/>
          <p:nvPr/>
        </p:nvSpPr>
        <p:spPr>
          <a:xfrm>
            <a:off x="2231137" y="2944535"/>
            <a:ext cx="34250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HP,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방어력</a:t>
            </a:r>
            <a:r>
              <a:rPr lang="en-US" altLang="ko-KR" dirty="0"/>
              <a:t>, </a:t>
            </a:r>
            <a:r>
              <a:rPr lang="ko-KR" altLang="en-US" dirty="0"/>
              <a:t>속도가 기본 </a:t>
            </a:r>
            <a:r>
              <a:rPr lang="ko-KR" altLang="en-US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 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조이스틱으로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장비 착용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경험치를 얻어서 레벨 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캐릭터의 직업은 검사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70F0D-97CE-FB0F-E5C4-E31ECA09C153}"/>
              </a:ext>
            </a:extLst>
          </p:cNvPr>
          <p:cNvSpPr txBox="1"/>
          <p:nvPr/>
        </p:nvSpPr>
        <p:spPr>
          <a:xfrm>
            <a:off x="6100879" y="2420859"/>
            <a:ext cx="424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EFC51D-1A6B-54E5-4AF0-CCAEF35CEB3A}"/>
              </a:ext>
            </a:extLst>
          </p:cNvPr>
          <p:cNvSpPr/>
          <p:nvPr/>
        </p:nvSpPr>
        <p:spPr>
          <a:xfrm>
            <a:off x="6096000" y="2405142"/>
            <a:ext cx="429768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EAEAE3-3795-8898-A1C3-19654463A9FF}"/>
              </a:ext>
            </a:extLst>
          </p:cNvPr>
          <p:cNvSpPr txBox="1"/>
          <p:nvPr/>
        </p:nvSpPr>
        <p:spPr>
          <a:xfrm>
            <a:off x="6096000" y="2923563"/>
            <a:ext cx="5848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HP, </a:t>
            </a:r>
            <a:r>
              <a:rPr lang="ko-KR" altLang="en-US" dirty="0"/>
              <a:t>공격력</a:t>
            </a:r>
            <a:r>
              <a:rPr lang="en-US" altLang="ko-KR" dirty="0"/>
              <a:t>, </a:t>
            </a:r>
            <a:r>
              <a:rPr lang="ko-KR" altLang="en-US" dirty="0"/>
              <a:t>속도가 기본 </a:t>
            </a:r>
            <a:r>
              <a:rPr lang="ko-KR" altLang="en-US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스탯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플레이어의 미니게임 점수에 따라 </a:t>
            </a:r>
            <a:r>
              <a:rPr lang="ko-KR" altLang="en-US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스탯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플레이어가 일정 반경에 들어오면 플레이어에게 이동 후 공격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죽으면 아이템 드랍 후</a:t>
            </a:r>
            <a:r>
              <a:rPr lang="en-US" altLang="ko-KR" dirty="0"/>
              <a:t>, </a:t>
            </a:r>
            <a:r>
              <a:rPr lang="ko-KR" altLang="en-US" dirty="0" err="1"/>
              <a:t>리젠하지</a:t>
            </a:r>
            <a:r>
              <a:rPr lang="ko-KR" altLang="en-US" dirty="0"/>
              <a:t>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적은 도적</a:t>
            </a:r>
            <a:r>
              <a:rPr lang="en-US" altLang="ko-KR" dirty="0"/>
              <a:t>, </a:t>
            </a:r>
            <a:r>
              <a:rPr lang="ko-KR" altLang="en-US" dirty="0"/>
              <a:t>도적 대장</a:t>
            </a:r>
            <a:r>
              <a:rPr lang="en-US" altLang="ko-KR" dirty="0"/>
              <a:t>, </a:t>
            </a:r>
            <a:r>
              <a:rPr lang="ko-KR" altLang="en-US" dirty="0"/>
              <a:t>일반 병사</a:t>
            </a:r>
            <a:r>
              <a:rPr lang="en-US" altLang="ko-KR" dirty="0"/>
              <a:t>, </a:t>
            </a:r>
            <a:r>
              <a:rPr lang="ko-KR" altLang="en-US" dirty="0"/>
              <a:t>고급 병사</a:t>
            </a:r>
            <a:r>
              <a:rPr lang="en-US" altLang="ko-KR" dirty="0"/>
              <a:t>, </a:t>
            </a:r>
            <a:r>
              <a:rPr lang="ko-KR" altLang="en-US" dirty="0"/>
              <a:t>간부</a:t>
            </a:r>
            <a:r>
              <a:rPr lang="en-US" altLang="ko-KR" dirty="0"/>
              <a:t>, </a:t>
            </a:r>
            <a:r>
              <a:rPr lang="ko-KR" altLang="en-US" dirty="0"/>
              <a:t>왕 등이 있음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DE3A64-49C1-D127-EC9D-C32D5CC9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26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8F3776B-BF60-9E35-48BC-D847B2DB7582}"/>
              </a:ext>
            </a:extLst>
          </p:cNvPr>
          <p:cNvSpPr txBox="1"/>
          <p:nvPr/>
        </p:nvSpPr>
        <p:spPr>
          <a:xfrm>
            <a:off x="983159" y="2415098"/>
            <a:ext cx="179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공격 및 스킬 사용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BE57B2-3B1E-D563-6C62-722687F6B8ED}"/>
              </a:ext>
            </a:extLst>
          </p:cNvPr>
          <p:cNvSpPr/>
          <p:nvPr/>
        </p:nvSpPr>
        <p:spPr>
          <a:xfrm>
            <a:off x="978279" y="2399381"/>
            <a:ext cx="1666670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8CF01-192E-3474-0FA0-DCE2CCA7F3DE}"/>
              </a:ext>
            </a:extLst>
          </p:cNvPr>
          <p:cNvSpPr txBox="1"/>
          <p:nvPr/>
        </p:nvSpPr>
        <p:spPr>
          <a:xfrm>
            <a:off x="978279" y="2917802"/>
            <a:ext cx="4729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공격 버튼과 스킬 버튼으로 공격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스킬은 액티브 스킬과 패시브 스킬이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스킬 버튼을 누르는 시간에 따라 다른 스킬을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 버튼을 누르고 있을 때 이동만 가능 </a:t>
            </a:r>
            <a:r>
              <a:rPr lang="en-US" altLang="ko-KR" dirty="0"/>
              <a:t>(</a:t>
            </a:r>
            <a:r>
              <a:rPr lang="ko-KR" altLang="en-US" dirty="0"/>
              <a:t>다른 행동 </a:t>
            </a:r>
            <a:r>
              <a:rPr lang="en-US" altLang="ko-KR" dirty="0"/>
              <a:t>X)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8F63E1-83CC-2401-D1AF-07CD2A139019}"/>
              </a:ext>
            </a:extLst>
          </p:cNvPr>
          <p:cNvSpPr txBox="1"/>
          <p:nvPr/>
        </p:nvSpPr>
        <p:spPr>
          <a:xfrm>
            <a:off x="5713068" y="2415098"/>
            <a:ext cx="848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스킬창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FAFC45F-8A24-8F1F-4766-D1D531FF0035}"/>
              </a:ext>
            </a:extLst>
          </p:cNvPr>
          <p:cNvSpPr/>
          <p:nvPr/>
        </p:nvSpPr>
        <p:spPr>
          <a:xfrm>
            <a:off x="5708189" y="2399381"/>
            <a:ext cx="784376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34BC42-E3A5-73FC-BA87-F7528FF96234}"/>
              </a:ext>
            </a:extLst>
          </p:cNvPr>
          <p:cNvSpPr txBox="1"/>
          <p:nvPr/>
        </p:nvSpPr>
        <p:spPr>
          <a:xfrm>
            <a:off x="5708188" y="2917802"/>
            <a:ext cx="6181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액티브 스킬은 </a:t>
            </a: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, 2</a:t>
            </a:r>
            <a:r>
              <a:rPr lang="ko-KR" altLang="en-US" dirty="0"/>
              <a:t>단계</a:t>
            </a:r>
            <a:r>
              <a:rPr lang="en-US" altLang="ko-KR" dirty="0"/>
              <a:t>, 3</a:t>
            </a:r>
            <a:r>
              <a:rPr lang="ko-KR" altLang="en-US" dirty="0"/>
              <a:t>단계 스킬이 존재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 시전 시간은 </a:t>
            </a:r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 2</a:t>
            </a:r>
            <a:r>
              <a:rPr lang="ko-KR" altLang="en-US" dirty="0"/>
              <a:t>단계는 </a:t>
            </a:r>
            <a:r>
              <a:rPr lang="en-US" altLang="ko-KR" dirty="0"/>
              <a:t>2</a:t>
            </a:r>
            <a:r>
              <a:rPr lang="ko-KR" altLang="en-US" dirty="0"/>
              <a:t>초</a:t>
            </a:r>
            <a:r>
              <a:rPr lang="en-US" altLang="ko-KR" dirty="0"/>
              <a:t>, 3</a:t>
            </a:r>
            <a:r>
              <a:rPr lang="ko-KR" altLang="en-US" dirty="0"/>
              <a:t>단계는 </a:t>
            </a:r>
            <a:r>
              <a:rPr lang="en-US" altLang="ko-KR" dirty="0"/>
              <a:t>3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각 단계별로 </a:t>
            </a:r>
            <a:r>
              <a:rPr lang="en-US" altLang="ko-KR" dirty="0"/>
              <a:t>1</a:t>
            </a:r>
            <a:r>
              <a:rPr lang="ko-KR" altLang="en-US" dirty="0"/>
              <a:t>개씩 장착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 경험치는 단계별로 존재하고</a:t>
            </a:r>
            <a:r>
              <a:rPr lang="en-US" altLang="ko-KR" dirty="0"/>
              <a:t>, </a:t>
            </a:r>
            <a:r>
              <a:rPr lang="ko-KR" altLang="en-US" dirty="0"/>
              <a:t>단계별로 따로 업그레이드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스킬을 사용할수록 각 단계의 스킬 경험치 획득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351B78-FA04-9964-729C-B71D6680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8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AF220-DC5C-C62E-609F-224C92D21D68}"/>
              </a:ext>
            </a:extLst>
          </p:cNvPr>
          <p:cNvSpPr txBox="1"/>
          <p:nvPr/>
        </p:nvSpPr>
        <p:spPr>
          <a:xfrm>
            <a:off x="654102" y="2415098"/>
            <a:ext cx="1081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미니게임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4CE0E7-5530-D512-0691-F3BED0E2327C}"/>
              </a:ext>
            </a:extLst>
          </p:cNvPr>
          <p:cNvSpPr/>
          <p:nvPr/>
        </p:nvSpPr>
        <p:spPr>
          <a:xfrm>
            <a:off x="649223" y="2399381"/>
            <a:ext cx="1000337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D4A9E-6F48-1C43-FFBE-20AF70645C23}"/>
              </a:ext>
            </a:extLst>
          </p:cNvPr>
          <p:cNvSpPr txBox="1"/>
          <p:nvPr/>
        </p:nvSpPr>
        <p:spPr>
          <a:xfrm>
            <a:off x="649223" y="2917802"/>
            <a:ext cx="4388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미니게임은 똥 피하기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계단 오르기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블록 맞추기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미니게임의 결과에 따라 적의 능력치가 변하고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  플레이어는 체력 회복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미니게임은 던전에 입장하기 전에 플레이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2B4EC-2543-4164-EAC8-AE30CA8D06FB}"/>
              </a:ext>
            </a:extLst>
          </p:cNvPr>
          <p:cNvSpPr txBox="1"/>
          <p:nvPr/>
        </p:nvSpPr>
        <p:spPr>
          <a:xfrm>
            <a:off x="5555287" y="2414035"/>
            <a:ext cx="65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업적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BFCBF7-6332-C25F-E2F6-43D25B5424FA}"/>
              </a:ext>
            </a:extLst>
          </p:cNvPr>
          <p:cNvSpPr/>
          <p:nvPr/>
        </p:nvSpPr>
        <p:spPr>
          <a:xfrm>
            <a:off x="5550408" y="2398318"/>
            <a:ext cx="591964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165B9-C9C6-8600-73AF-80CF010C45C9}"/>
              </a:ext>
            </a:extLst>
          </p:cNvPr>
          <p:cNvSpPr txBox="1"/>
          <p:nvPr/>
        </p:nvSpPr>
        <p:spPr>
          <a:xfrm>
            <a:off x="5550407" y="2916739"/>
            <a:ext cx="5308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미니게임이나 던전 결과에 따라 업적 성취도 변함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업적에 대한 보상은 장비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아이템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경험치 중 하나를 선택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업적을 최종 완료하면 업적에 따라 </a:t>
            </a:r>
            <a:r>
              <a:rPr lang="ko-KR" altLang="en-US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스탯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상승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업적은 던전 입장하기 전에 확인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DC0EC4-151D-F66D-2EC9-75CDA82B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29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19E572-2467-FF2F-DA02-A8AE6ECB8A33}"/>
              </a:ext>
            </a:extLst>
          </p:cNvPr>
          <p:cNvSpPr txBox="1"/>
          <p:nvPr/>
        </p:nvSpPr>
        <p:spPr>
          <a:xfrm>
            <a:off x="2182749" y="4634832"/>
            <a:ext cx="42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25E0AA-A0E9-F8ED-C9C0-E9C8A02696BB}"/>
              </a:ext>
            </a:extLst>
          </p:cNvPr>
          <p:cNvSpPr/>
          <p:nvPr/>
        </p:nvSpPr>
        <p:spPr>
          <a:xfrm>
            <a:off x="2177870" y="4619115"/>
            <a:ext cx="432166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8FC57-A689-3240-5C28-B53437620E9A}"/>
              </a:ext>
            </a:extLst>
          </p:cNvPr>
          <p:cNvSpPr txBox="1"/>
          <p:nvPr/>
        </p:nvSpPr>
        <p:spPr>
          <a:xfrm>
            <a:off x="2177871" y="5137536"/>
            <a:ext cx="4835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처음 시작은 던전에서 조금 떨어진 지역에서 시작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던전은 총 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개가 존재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쉬움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보통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어려움의 난이도 중 선택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2BDDF-CDE7-C091-5FC4-9CF93D3F9BC8}"/>
              </a:ext>
            </a:extLst>
          </p:cNvPr>
          <p:cNvSpPr txBox="1"/>
          <p:nvPr/>
        </p:nvSpPr>
        <p:spPr>
          <a:xfrm>
            <a:off x="2182750" y="2406177"/>
            <a:ext cx="98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인벤토리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8B1800-9057-6478-91ED-198B45493A8A}"/>
              </a:ext>
            </a:extLst>
          </p:cNvPr>
          <p:cNvSpPr/>
          <p:nvPr/>
        </p:nvSpPr>
        <p:spPr>
          <a:xfrm>
            <a:off x="2177870" y="2390460"/>
            <a:ext cx="982673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4E05B-F48F-CBB0-0255-AC6CF3001B90}"/>
              </a:ext>
            </a:extLst>
          </p:cNvPr>
          <p:cNvSpPr txBox="1"/>
          <p:nvPr/>
        </p:nvSpPr>
        <p:spPr>
          <a:xfrm>
            <a:off x="2177871" y="2908881"/>
            <a:ext cx="3246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아이템을 담는 공간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담을 공간을 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10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개로 제한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업적을 통해 공간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추가 획득 가능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92477-71EC-AD4F-72E3-A87D7DA6A914}"/>
              </a:ext>
            </a:extLst>
          </p:cNvPr>
          <p:cNvSpPr txBox="1"/>
          <p:nvPr/>
        </p:nvSpPr>
        <p:spPr>
          <a:xfrm>
            <a:off x="5599218" y="2398319"/>
            <a:ext cx="854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3B84F60-E8D7-EFE0-8894-59C56BF51F1D}"/>
              </a:ext>
            </a:extLst>
          </p:cNvPr>
          <p:cNvSpPr/>
          <p:nvPr/>
        </p:nvSpPr>
        <p:spPr>
          <a:xfrm>
            <a:off x="5594337" y="2390460"/>
            <a:ext cx="859849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0EDD6D-8B91-7C26-C095-EB084B527DD9}"/>
              </a:ext>
            </a:extLst>
          </p:cNvPr>
          <p:cNvSpPr txBox="1"/>
          <p:nvPr/>
        </p:nvSpPr>
        <p:spPr>
          <a:xfrm>
            <a:off x="5594337" y="2901023"/>
            <a:ext cx="43665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장비를 장착하는 공간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무기와 </a:t>
            </a:r>
            <a:r>
              <a:rPr lang="ko-KR" altLang="en-US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방어구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투구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갑옷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신발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을 장착 가능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무기를 강화 가능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보석을 장착해 무기에 특별한 능력을 부여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898443-C35A-F772-1F73-5AEFBC82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5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내용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BB662-F24A-F5A4-CDE3-70B5B5E64C32}"/>
              </a:ext>
            </a:extLst>
          </p:cNvPr>
          <p:cNvSpPr txBox="1"/>
          <p:nvPr/>
        </p:nvSpPr>
        <p:spPr>
          <a:xfrm>
            <a:off x="1250594" y="2406177"/>
            <a:ext cx="87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아이템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B65250-94FD-416A-2B92-30F6E1BD4D7F}"/>
              </a:ext>
            </a:extLst>
          </p:cNvPr>
          <p:cNvSpPr/>
          <p:nvPr/>
        </p:nvSpPr>
        <p:spPr>
          <a:xfrm>
            <a:off x="1245714" y="2390460"/>
            <a:ext cx="805027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4DC87-A704-1946-3A36-3EA230C67B20}"/>
              </a:ext>
            </a:extLst>
          </p:cNvPr>
          <p:cNvSpPr txBox="1"/>
          <p:nvPr/>
        </p:nvSpPr>
        <p:spPr>
          <a:xfrm>
            <a:off x="1245715" y="2908881"/>
            <a:ext cx="4980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아이템은 물약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공격 아이템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방어 아이템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등 존재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업적이나 적을 죽임으로써 아이템을 획득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DABFD-A6D0-FD8E-C060-084CC2BD96A3}"/>
              </a:ext>
            </a:extLst>
          </p:cNvPr>
          <p:cNvSpPr txBox="1"/>
          <p:nvPr/>
        </p:nvSpPr>
        <p:spPr>
          <a:xfrm>
            <a:off x="6452908" y="2406177"/>
            <a:ext cx="64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5697050-4BFC-5651-187B-F524A81AC99C}"/>
              </a:ext>
            </a:extLst>
          </p:cNvPr>
          <p:cNvSpPr/>
          <p:nvPr/>
        </p:nvSpPr>
        <p:spPr>
          <a:xfrm>
            <a:off x="6448027" y="2390460"/>
            <a:ext cx="645231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74657-5EDB-CB59-2839-72EDE4AC65AD}"/>
              </a:ext>
            </a:extLst>
          </p:cNvPr>
          <p:cNvSpPr txBox="1"/>
          <p:nvPr/>
        </p:nvSpPr>
        <p:spPr>
          <a:xfrm>
            <a:off x="6448026" y="2908881"/>
            <a:ext cx="5172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장비마다 등급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노멀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레어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유니크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이 나뉘어져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장비는 강화 및 보석 장착 가능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강화는 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같은 종류 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and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같은 등급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의 장비로 강화할 수 있고</a:t>
            </a: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,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실패하면 강화 레벨이 떨어질 수 있음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업적이나 적을 죽임으로써 장비를 획득 가능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587F2-1270-EAD5-A9F2-F29F4480F56F}"/>
              </a:ext>
            </a:extLst>
          </p:cNvPr>
          <p:cNvSpPr txBox="1"/>
          <p:nvPr/>
        </p:nvSpPr>
        <p:spPr>
          <a:xfrm>
            <a:off x="1250593" y="4741568"/>
            <a:ext cx="59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창고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E4A3DFB-A512-A4FF-D608-8B0BA17DDFC7}"/>
              </a:ext>
            </a:extLst>
          </p:cNvPr>
          <p:cNvSpPr/>
          <p:nvPr/>
        </p:nvSpPr>
        <p:spPr>
          <a:xfrm>
            <a:off x="1245714" y="4725851"/>
            <a:ext cx="595962" cy="415827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EDA80-B169-6740-AC7E-F88DC1CB29C9}"/>
              </a:ext>
            </a:extLst>
          </p:cNvPr>
          <p:cNvSpPr txBox="1"/>
          <p:nvPr/>
        </p:nvSpPr>
        <p:spPr>
          <a:xfrm>
            <a:off x="1245714" y="5244272"/>
            <a:ext cx="4080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던전에 입장하기 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,</a:t>
            </a: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가져갈 필요가 없는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아이템 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창고에 저장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000000"/>
              </a:solidFill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- 50</a:t>
            </a:r>
            <a:r>
              <a:rPr lang="ko-KR" altLang="en-US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개의 공간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29DC25C-839C-D86B-F0A6-5D5CFDEF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53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내용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메뉴 구성도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660BDF1C-5E79-769C-32C3-C4E068E52798}"/>
              </a:ext>
            </a:extLst>
          </p:cNvPr>
          <p:cNvSpPr/>
          <p:nvPr/>
        </p:nvSpPr>
        <p:spPr>
          <a:xfrm>
            <a:off x="785317" y="3776750"/>
            <a:ext cx="710777" cy="369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EADBE49F-4DC2-FE51-B5C1-22F9CDC52998}"/>
              </a:ext>
            </a:extLst>
          </p:cNvPr>
          <p:cNvSpPr txBox="1"/>
          <p:nvPr/>
        </p:nvSpPr>
        <p:spPr>
          <a:xfrm>
            <a:off x="791693" y="3793568"/>
            <a:ext cx="71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스탯창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F89C2A8D-B255-41FB-95B7-383CAC14CE56}"/>
              </a:ext>
            </a:extLst>
          </p:cNvPr>
          <p:cNvSpPr/>
          <p:nvPr/>
        </p:nvSpPr>
        <p:spPr>
          <a:xfrm>
            <a:off x="2431668" y="3795476"/>
            <a:ext cx="680735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D84B4F0D-904D-B0DF-9A42-0E38B6B90B2F}"/>
              </a:ext>
            </a:extLst>
          </p:cNvPr>
          <p:cNvSpPr txBox="1"/>
          <p:nvPr/>
        </p:nvSpPr>
        <p:spPr>
          <a:xfrm>
            <a:off x="2431668" y="3793568"/>
            <a:ext cx="68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스킬창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3B8E5EAF-FB1A-8581-CDFE-86BEFB4BCF1A}"/>
              </a:ext>
            </a:extLst>
          </p:cNvPr>
          <p:cNvSpPr/>
          <p:nvPr/>
        </p:nvSpPr>
        <p:spPr>
          <a:xfrm>
            <a:off x="8694372" y="3772591"/>
            <a:ext cx="55261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9B9238B-FED1-AF93-CE15-4156910EC426}"/>
              </a:ext>
            </a:extLst>
          </p:cNvPr>
          <p:cNvSpPr txBox="1"/>
          <p:nvPr/>
        </p:nvSpPr>
        <p:spPr>
          <a:xfrm>
            <a:off x="8692842" y="3781683"/>
            <a:ext cx="55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옵션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892629B6-28D1-2DAF-3329-3363AEBBAB06}"/>
              </a:ext>
            </a:extLst>
          </p:cNvPr>
          <p:cNvSpPr/>
          <p:nvPr/>
        </p:nvSpPr>
        <p:spPr>
          <a:xfrm>
            <a:off x="7428988" y="3775405"/>
            <a:ext cx="5625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746C7508-F7EA-FE42-F6D4-90004C6FF846}"/>
              </a:ext>
            </a:extLst>
          </p:cNvPr>
          <p:cNvSpPr txBox="1"/>
          <p:nvPr/>
        </p:nvSpPr>
        <p:spPr>
          <a:xfrm>
            <a:off x="7427458" y="3781683"/>
            <a:ext cx="562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업적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8DCD752A-FA94-EE6F-AB98-15F04CAC4DFF}"/>
              </a:ext>
            </a:extLst>
          </p:cNvPr>
          <p:cNvSpPr/>
          <p:nvPr/>
        </p:nvSpPr>
        <p:spPr>
          <a:xfrm>
            <a:off x="5673689" y="3780067"/>
            <a:ext cx="836716" cy="363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8165BC5-AF44-951F-4FA3-F0EDBE47490C}"/>
              </a:ext>
            </a:extLst>
          </p:cNvPr>
          <p:cNvSpPr txBox="1"/>
          <p:nvPr/>
        </p:nvSpPr>
        <p:spPr>
          <a:xfrm>
            <a:off x="5680065" y="3796885"/>
            <a:ext cx="831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인벤토리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19C558A1-84C5-D1CC-4834-5D894B6133E9}"/>
              </a:ext>
            </a:extLst>
          </p:cNvPr>
          <p:cNvSpPr/>
          <p:nvPr/>
        </p:nvSpPr>
        <p:spPr>
          <a:xfrm>
            <a:off x="4031906" y="3776750"/>
            <a:ext cx="727664" cy="369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FCA6227-2AAA-79A8-D044-F04120849F6E}"/>
              </a:ext>
            </a:extLst>
          </p:cNvPr>
          <p:cNvSpPr txBox="1"/>
          <p:nvPr/>
        </p:nvSpPr>
        <p:spPr>
          <a:xfrm>
            <a:off x="4038281" y="3793568"/>
            <a:ext cx="71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C8497CE9-7C35-2DBB-C505-DCB7FF95FA43}"/>
              </a:ext>
            </a:extLst>
          </p:cNvPr>
          <p:cNvSpPr/>
          <p:nvPr/>
        </p:nvSpPr>
        <p:spPr>
          <a:xfrm>
            <a:off x="11124683" y="3769841"/>
            <a:ext cx="471084" cy="338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CB24FFAA-EE13-5C4A-9AB4-29A6CF2957D2}"/>
              </a:ext>
            </a:extLst>
          </p:cNvPr>
          <p:cNvSpPr txBox="1"/>
          <p:nvPr/>
        </p:nvSpPr>
        <p:spPr>
          <a:xfrm>
            <a:off x="11124682" y="3776115"/>
            <a:ext cx="46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종료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D93252DA-5F32-1CE4-8E50-C8C1226C429D}"/>
              </a:ext>
            </a:extLst>
          </p:cNvPr>
          <p:cNvSpPr/>
          <p:nvPr/>
        </p:nvSpPr>
        <p:spPr>
          <a:xfrm>
            <a:off x="4129338" y="2897459"/>
            <a:ext cx="604893" cy="33855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57CA0E13-A5D9-42EB-D5BB-19FFC8908531}"/>
              </a:ext>
            </a:extLst>
          </p:cNvPr>
          <p:cNvSpPr txBox="1"/>
          <p:nvPr/>
        </p:nvSpPr>
        <p:spPr>
          <a:xfrm>
            <a:off x="4129338" y="2896549"/>
            <a:ext cx="60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메뉴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1</a:t>
            </a:r>
          </a:p>
        </p:txBody>
      </p:sp>
      <p:sp>
        <p:nvSpPr>
          <p:cNvPr id="405" name="직사각형 404">
            <a:extLst>
              <a:ext uri="{FF2B5EF4-FFF2-40B4-BE49-F238E27FC236}">
                <a16:creationId xmlns:a16="http://schemas.microsoft.com/office/drawing/2014/main" id="{2471F1DB-6978-61AA-314A-4E28B3EAD82C}"/>
              </a:ext>
            </a:extLst>
          </p:cNvPr>
          <p:cNvSpPr/>
          <p:nvPr/>
        </p:nvSpPr>
        <p:spPr>
          <a:xfrm>
            <a:off x="5487304" y="2382655"/>
            <a:ext cx="1217398" cy="41582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0C16423A-0E77-9078-64EC-4DA8894CC545}"/>
              </a:ext>
            </a:extLst>
          </p:cNvPr>
          <p:cNvSpPr txBox="1"/>
          <p:nvPr/>
        </p:nvSpPr>
        <p:spPr>
          <a:xfrm>
            <a:off x="5487302" y="2406177"/>
            <a:ext cx="121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메뉴 구성도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E613B0A-CBE6-3551-67B6-4888EB8C1521}"/>
              </a:ext>
            </a:extLst>
          </p:cNvPr>
          <p:cNvSpPr/>
          <p:nvPr/>
        </p:nvSpPr>
        <p:spPr>
          <a:xfrm>
            <a:off x="9187294" y="4400513"/>
            <a:ext cx="72766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CF4C1578-EEA6-232A-0F31-9C7BBCB10268}"/>
              </a:ext>
            </a:extLst>
          </p:cNvPr>
          <p:cNvSpPr txBox="1"/>
          <p:nvPr/>
        </p:nvSpPr>
        <p:spPr>
          <a:xfrm>
            <a:off x="9187293" y="4408175"/>
            <a:ext cx="72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소리 조절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C3D27FC-BBEB-FB5B-0052-23A9B2B82E87}"/>
              </a:ext>
            </a:extLst>
          </p:cNvPr>
          <p:cNvSpPr/>
          <p:nvPr/>
        </p:nvSpPr>
        <p:spPr>
          <a:xfrm>
            <a:off x="919617" y="4411886"/>
            <a:ext cx="426260" cy="264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37C117C-0576-3D86-B91B-52A111CF0617}"/>
              </a:ext>
            </a:extLst>
          </p:cNvPr>
          <p:cNvSpPr txBox="1"/>
          <p:nvPr/>
        </p:nvSpPr>
        <p:spPr>
          <a:xfrm>
            <a:off x="925993" y="4428704"/>
            <a:ext cx="426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스탯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14" name="직사각형 413">
            <a:extLst>
              <a:ext uri="{FF2B5EF4-FFF2-40B4-BE49-F238E27FC236}">
                <a16:creationId xmlns:a16="http://schemas.microsoft.com/office/drawing/2014/main" id="{7B9D7A68-B24B-ABB9-D078-8150E33BE25F}"/>
              </a:ext>
            </a:extLst>
          </p:cNvPr>
          <p:cNvSpPr/>
          <p:nvPr/>
        </p:nvSpPr>
        <p:spPr>
          <a:xfrm>
            <a:off x="7365390" y="4389843"/>
            <a:ext cx="7217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3A21C52E-EE89-72FA-2336-3BE3AB2D37C4}"/>
              </a:ext>
            </a:extLst>
          </p:cNvPr>
          <p:cNvSpPr txBox="1"/>
          <p:nvPr/>
        </p:nvSpPr>
        <p:spPr>
          <a:xfrm>
            <a:off x="7365391" y="4400078"/>
            <a:ext cx="721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업적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FF2B55DB-0987-FDC2-7A1E-5ADB17DC45B1}"/>
              </a:ext>
            </a:extLst>
          </p:cNvPr>
          <p:cNvSpPr/>
          <p:nvPr/>
        </p:nvSpPr>
        <p:spPr>
          <a:xfrm>
            <a:off x="2239669" y="4989612"/>
            <a:ext cx="10605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F55258D5-D386-D1AE-4F23-26FD9C1C74A4}"/>
              </a:ext>
            </a:extLst>
          </p:cNvPr>
          <p:cNvSpPr txBox="1"/>
          <p:nvPr/>
        </p:nvSpPr>
        <p:spPr>
          <a:xfrm>
            <a:off x="2221996" y="4994131"/>
            <a:ext cx="106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스킬 업그레이드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F0D3F2-B681-0ED2-328F-2CAC3BCFFD2D}"/>
              </a:ext>
            </a:extLst>
          </p:cNvPr>
          <p:cNvCxnSpPr>
            <a:cxnSpLocks/>
            <a:stCxn id="356" idx="3"/>
            <a:endCxn id="354" idx="1"/>
          </p:cNvCxnSpPr>
          <p:nvPr/>
        </p:nvCxnSpPr>
        <p:spPr>
          <a:xfrm>
            <a:off x="4759570" y="3961452"/>
            <a:ext cx="914119" cy="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F5259B-8994-0E65-8421-60E3791E6087}"/>
              </a:ext>
            </a:extLst>
          </p:cNvPr>
          <p:cNvSpPr/>
          <p:nvPr/>
        </p:nvSpPr>
        <p:spPr>
          <a:xfrm>
            <a:off x="4625840" y="4892665"/>
            <a:ext cx="8054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B2ABB-D65F-9FA8-7DD9-90E6C603E560}"/>
              </a:ext>
            </a:extLst>
          </p:cNvPr>
          <p:cNvSpPr txBox="1"/>
          <p:nvPr/>
        </p:nvSpPr>
        <p:spPr>
          <a:xfrm>
            <a:off x="4632216" y="4904788"/>
            <a:ext cx="792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장비 해제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975A44-FFE7-5887-E92F-250B18F8E12D}"/>
              </a:ext>
            </a:extLst>
          </p:cNvPr>
          <p:cNvSpPr/>
          <p:nvPr/>
        </p:nvSpPr>
        <p:spPr>
          <a:xfrm>
            <a:off x="4625839" y="5392298"/>
            <a:ext cx="107491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05C281-0E7D-BDF4-AE24-C6AB2BF80107}"/>
              </a:ext>
            </a:extLst>
          </p:cNvPr>
          <p:cNvSpPr txBox="1"/>
          <p:nvPr/>
        </p:nvSpPr>
        <p:spPr>
          <a:xfrm>
            <a:off x="4632216" y="5404421"/>
            <a:ext cx="107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장비 업그레이드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A78206-20E1-6010-C302-3C92E3BD9D69}"/>
              </a:ext>
            </a:extLst>
          </p:cNvPr>
          <p:cNvSpPr/>
          <p:nvPr/>
        </p:nvSpPr>
        <p:spPr>
          <a:xfrm>
            <a:off x="4625839" y="5896082"/>
            <a:ext cx="743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B8ED24-FD22-E7A3-06CA-C2569B2CF583}"/>
              </a:ext>
            </a:extLst>
          </p:cNvPr>
          <p:cNvSpPr txBox="1"/>
          <p:nvPr/>
        </p:nvSpPr>
        <p:spPr>
          <a:xfrm>
            <a:off x="4632216" y="5908205"/>
            <a:ext cx="743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latin typeface="Gill Sans MT" panose="020B0502020104020203"/>
                <a:ea typeface="휴먼매직체" panose="02030504000101010101" pitchFamily="18" charset="-127"/>
              </a:rPr>
              <a:t>보석 장착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2B8467-5ED8-E59A-16D9-962A20BC89AF}"/>
              </a:ext>
            </a:extLst>
          </p:cNvPr>
          <p:cNvSpPr/>
          <p:nvPr/>
        </p:nvSpPr>
        <p:spPr>
          <a:xfrm>
            <a:off x="4040634" y="4422928"/>
            <a:ext cx="721771" cy="264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B8009-4301-70B0-F408-3D7A7F97B764}"/>
              </a:ext>
            </a:extLst>
          </p:cNvPr>
          <p:cNvSpPr txBox="1"/>
          <p:nvPr/>
        </p:nvSpPr>
        <p:spPr>
          <a:xfrm>
            <a:off x="4036079" y="4421179"/>
            <a:ext cx="721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장비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FB84BE-7443-1FFA-0DCD-42D9127F0ECF}"/>
              </a:ext>
            </a:extLst>
          </p:cNvPr>
          <p:cNvSpPr/>
          <p:nvPr/>
        </p:nvSpPr>
        <p:spPr>
          <a:xfrm>
            <a:off x="5624973" y="4434057"/>
            <a:ext cx="9214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3423FB-7BC8-6112-F394-9DF46D32A228}"/>
              </a:ext>
            </a:extLst>
          </p:cNvPr>
          <p:cNvSpPr txBox="1"/>
          <p:nvPr/>
        </p:nvSpPr>
        <p:spPr>
          <a:xfrm>
            <a:off x="5631350" y="4446180"/>
            <a:ext cx="906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아이템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50D74F-DE1C-8061-0F0F-4789456017A0}"/>
              </a:ext>
            </a:extLst>
          </p:cNvPr>
          <p:cNvSpPr/>
          <p:nvPr/>
        </p:nvSpPr>
        <p:spPr>
          <a:xfrm>
            <a:off x="6305503" y="4887273"/>
            <a:ext cx="79216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7F0D1-A8DC-ED07-7416-70A61255785F}"/>
              </a:ext>
            </a:extLst>
          </p:cNvPr>
          <p:cNvSpPr txBox="1"/>
          <p:nvPr/>
        </p:nvSpPr>
        <p:spPr>
          <a:xfrm>
            <a:off x="6304766" y="4887273"/>
            <a:ext cx="792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장비 장착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52DA0D-7D58-18A7-A628-A08B7313F486}"/>
              </a:ext>
            </a:extLst>
          </p:cNvPr>
          <p:cNvSpPr/>
          <p:nvPr/>
        </p:nvSpPr>
        <p:spPr>
          <a:xfrm>
            <a:off x="6300736" y="5395459"/>
            <a:ext cx="102706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DCE5F1-DFC1-25B9-16BC-DA1A6C3015B8}"/>
              </a:ext>
            </a:extLst>
          </p:cNvPr>
          <p:cNvSpPr txBox="1"/>
          <p:nvPr/>
        </p:nvSpPr>
        <p:spPr>
          <a:xfrm>
            <a:off x="6307113" y="5407582"/>
            <a:ext cx="101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아이템 버리기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C47483-6A0E-D77A-C6A6-E6711B5C9A32}"/>
              </a:ext>
            </a:extLst>
          </p:cNvPr>
          <p:cNvSpPr/>
          <p:nvPr/>
        </p:nvSpPr>
        <p:spPr>
          <a:xfrm>
            <a:off x="6300852" y="5942770"/>
            <a:ext cx="91026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2D3861-6BD8-E5ED-89D0-26448CA6EB5F}"/>
              </a:ext>
            </a:extLst>
          </p:cNvPr>
          <p:cNvSpPr txBox="1"/>
          <p:nvPr/>
        </p:nvSpPr>
        <p:spPr>
          <a:xfrm>
            <a:off x="6307228" y="5954893"/>
            <a:ext cx="895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아이템 장착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143FD7-F5BE-50C6-FC96-79B402580FD7}"/>
              </a:ext>
            </a:extLst>
          </p:cNvPr>
          <p:cNvSpPr/>
          <p:nvPr/>
        </p:nvSpPr>
        <p:spPr>
          <a:xfrm>
            <a:off x="7365390" y="4949500"/>
            <a:ext cx="73186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6328E2-AC22-FD13-DD2D-BB294CD666CB}"/>
              </a:ext>
            </a:extLst>
          </p:cNvPr>
          <p:cNvSpPr txBox="1"/>
          <p:nvPr/>
        </p:nvSpPr>
        <p:spPr>
          <a:xfrm>
            <a:off x="7365391" y="4959735"/>
            <a:ext cx="731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업적 받기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218268-EAEC-BD2A-7C66-B306B08E79A9}"/>
              </a:ext>
            </a:extLst>
          </p:cNvPr>
          <p:cNvCxnSpPr/>
          <p:nvPr/>
        </p:nvCxnSpPr>
        <p:spPr>
          <a:xfrm flipV="1">
            <a:off x="1132747" y="4139555"/>
            <a:ext cx="0" cy="27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E2DCA8-26BA-89AC-D6DA-A2641E7F863D}"/>
              </a:ext>
            </a:extLst>
          </p:cNvPr>
          <p:cNvSpPr/>
          <p:nvPr/>
        </p:nvSpPr>
        <p:spPr>
          <a:xfrm>
            <a:off x="2441988" y="4435092"/>
            <a:ext cx="676163" cy="264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B35F23-B242-FD5A-DAD6-CC52425692FE}"/>
              </a:ext>
            </a:extLst>
          </p:cNvPr>
          <p:cNvSpPr txBox="1"/>
          <p:nvPr/>
        </p:nvSpPr>
        <p:spPr>
          <a:xfrm>
            <a:off x="2437433" y="4433343"/>
            <a:ext cx="676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스킬 조회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59F7EED-F26B-C3A4-0FBB-D8D8F2802632}"/>
              </a:ext>
            </a:extLst>
          </p:cNvPr>
          <p:cNvCxnSpPr/>
          <p:nvPr/>
        </p:nvCxnSpPr>
        <p:spPr>
          <a:xfrm flipV="1">
            <a:off x="2782294" y="4152630"/>
            <a:ext cx="0" cy="27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426E058-F26C-4285-4D50-F188548D1D08}"/>
              </a:ext>
            </a:extLst>
          </p:cNvPr>
          <p:cNvCxnSpPr>
            <a:cxnSpLocks/>
          </p:cNvCxnSpPr>
          <p:nvPr/>
        </p:nvCxnSpPr>
        <p:spPr>
          <a:xfrm flipV="1">
            <a:off x="2782294" y="4697501"/>
            <a:ext cx="0" cy="286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483EB3-F4CC-DB78-49D2-2BA198EEE092}"/>
              </a:ext>
            </a:extLst>
          </p:cNvPr>
          <p:cNvCxnSpPr/>
          <p:nvPr/>
        </p:nvCxnSpPr>
        <p:spPr>
          <a:xfrm flipV="1">
            <a:off x="4417076" y="4149252"/>
            <a:ext cx="0" cy="27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9CC5B6-FF09-78D2-1CD6-E6A5A90FBBF8}"/>
              </a:ext>
            </a:extLst>
          </p:cNvPr>
          <p:cNvCxnSpPr>
            <a:cxnSpLocks/>
          </p:cNvCxnSpPr>
          <p:nvPr/>
        </p:nvCxnSpPr>
        <p:spPr>
          <a:xfrm flipV="1">
            <a:off x="4417076" y="4687806"/>
            <a:ext cx="0" cy="1358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06AEC1-E31C-867A-DB6C-7DB95FDF24FB}"/>
              </a:ext>
            </a:extLst>
          </p:cNvPr>
          <p:cNvCxnSpPr/>
          <p:nvPr/>
        </p:nvCxnSpPr>
        <p:spPr>
          <a:xfrm>
            <a:off x="4417076" y="5036369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BD3741D-5F2E-3DE3-2DA4-02683DF2EEFB}"/>
              </a:ext>
            </a:extLst>
          </p:cNvPr>
          <p:cNvCxnSpPr/>
          <p:nvPr/>
        </p:nvCxnSpPr>
        <p:spPr>
          <a:xfrm>
            <a:off x="4424032" y="5542921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B82A6AF-F5A1-3B85-B46F-C4E4AE6E3C20}"/>
              </a:ext>
            </a:extLst>
          </p:cNvPr>
          <p:cNvCxnSpPr/>
          <p:nvPr/>
        </p:nvCxnSpPr>
        <p:spPr>
          <a:xfrm>
            <a:off x="4417076" y="6044610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BBB37DC-F873-03AD-12D6-DEAD23C273EA}"/>
              </a:ext>
            </a:extLst>
          </p:cNvPr>
          <p:cNvCxnSpPr>
            <a:cxnSpLocks/>
          </p:cNvCxnSpPr>
          <p:nvPr/>
        </p:nvCxnSpPr>
        <p:spPr>
          <a:xfrm flipV="1">
            <a:off x="6092960" y="4146153"/>
            <a:ext cx="0" cy="2871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B1FD94B-A6B7-DB9D-618E-3AB279074737}"/>
              </a:ext>
            </a:extLst>
          </p:cNvPr>
          <p:cNvCxnSpPr>
            <a:cxnSpLocks/>
          </p:cNvCxnSpPr>
          <p:nvPr/>
        </p:nvCxnSpPr>
        <p:spPr>
          <a:xfrm flipV="1">
            <a:off x="6089623" y="4716900"/>
            <a:ext cx="0" cy="1358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4748C9C-18FE-9038-39B6-06843749F572}"/>
              </a:ext>
            </a:extLst>
          </p:cNvPr>
          <p:cNvCxnSpPr/>
          <p:nvPr/>
        </p:nvCxnSpPr>
        <p:spPr>
          <a:xfrm>
            <a:off x="6089623" y="5016508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AB3E2FA-D010-CEA9-32F9-B8DC4B9CF0FF}"/>
              </a:ext>
            </a:extLst>
          </p:cNvPr>
          <p:cNvCxnSpPr/>
          <p:nvPr/>
        </p:nvCxnSpPr>
        <p:spPr>
          <a:xfrm>
            <a:off x="6089623" y="5542921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1C274F0-4B5C-CFA6-D2BD-E96FDF34ADD9}"/>
              </a:ext>
            </a:extLst>
          </p:cNvPr>
          <p:cNvCxnSpPr/>
          <p:nvPr/>
        </p:nvCxnSpPr>
        <p:spPr>
          <a:xfrm>
            <a:off x="6089623" y="6075799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675C4B4-DF4D-018A-B08E-867B809DEED9}"/>
              </a:ext>
            </a:extLst>
          </p:cNvPr>
          <p:cNvCxnSpPr/>
          <p:nvPr/>
        </p:nvCxnSpPr>
        <p:spPr>
          <a:xfrm flipV="1">
            <a:off x="7717122" y="4113959"/>
            <a:ext cx="0" cy="27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B913EE3-A258-E678-D1F2-9F0FB56BFE64}"/>
              </a:ext>
            </a:extLst>
          </p:cNvPr>
          <p:cNvCxnSpPr/>
          <p:nvPr/>
        </p:nvCxnSpPr>
        <p:spPr>
          <a:xfrm flipV="1">
            <a:off x="7717122" y="4666842"/>
            <a:ext cx="0" cy="276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1CC638E-7C86-D250-C218-BCA4F0C13937}"/>
              </a:ext>
            </a:extLst>
          </p:cNvPr>
          <p:cNvCxnSpPr>
            <a:cxnSpLocks/>
          </p:cNvCxnSpPr>
          <p:nvPr/>
        </p:nvCxnSpPr>
        <p:spPr>
          <a:xfrm flipV="1">
            <a:off x="8979109" y="4108735"/>
            <a:ext cx="0" cy="927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23B48AC1-7DB4-EA66-F6B4-71ABA9EBB6BB}"/>
              </a:ext>
            </a:extLst>
          </p:cNvPr>
          <p:cNvCxnSpPr>
            <a:cxnSpLocks/>
          </p:cNvCxnSpPr>
          <p:nvPr/>
        </p:nvCxnSpPr>
        <p:spPr>
          <a:xfrm>
            <a:off x="4417076" y="3228659"/>
            <a:ext cx="0" cy="54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7B61FB8D-3C63-8DF5-EAEC-9BC08C8A5E1D}"/>
              </a:ext>
            </a:extLst>
          </p:cNvPr>
          <p:cNvCxnSpPr>
            <a:cxnSpLocks/>
          </p:cNvCxnSpPr>
          <p:nvPr/>
        </p:nvCxnSpPr>
        <p:spPr>
          <a:xfrm>
            <a:off x="1134614" y="3429000"/>
            <a:ext cx="0" cy="346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E7E195FE-519F-1030-2046-3A9C1EEB7A78}"/>
              </a:ext>
            </a:extLst>
          </p:cNvPr>
          <p:cNvCxnSpPr>
            <a:cxnSpLocks/>
          </p:cNvCxnSpPr>
          <p:nvPr/>
        </p:nvCxnSpPr>
        <p:spPr>
          <a:xfrm>
            <a:off x="2790499" y="3429000"/>
            <a:ext cx="0" cy="364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14DD0854-DF25-588C-C1CD-1FAC3ACD5930}"/>
              </a:ext>
            </a:extLst>
          </p:cNvPr>
          <p:cNvCxnSpPr>
            <a:cxnSpLocks/>
          </p:cNvCxnSpPr>
          <p:nvPr/>
        </p:nvCxnSpPr>
        <p:spPr>
          <a:xfrm>
            <a:off x="6089623" y="3433662"/>
            <a:ext cx="0" cy="346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A7DF6EB7-8F54-9E96-3EF0-94B4CB7DE412}"/>
              </a:ext>
            </a:extLst>
          </p:cNvPr>
          <p:cNvCxnSpPr>
            <a:cxnSpLocks/>
          </p:cNvCxnSpPr>
          <p:nvPr/>
        </p:nvCxnSpPr>
        <p:spPr>
          <a:xfrm>
            <a:off x="7717122" y="3428704"/>
            <a:ext cx="0" cy="346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39B67E8E-CCD3-70FE-467A-6932C434FAA7}"/>
              </a:ext>
            </a:extLst>
          </p:cNvPr>
          <p:cNvCxnSpPr>
            <a:cxnSpLocks/>
          </p:cNvCxnSpPr>
          <p:nvPr/>
        </p:nvCxnSpPr>
        <p:spPr>
          <a:xfrm>
            <a:off x="8979109" y="3428704"/>
            <a:ext cx="0" cy="346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84168D68-1A0C-4EEA-887B-4E8DEE883EF4}"/>
              </a:ext>
            </a:extLst>
          </p:cNvPr>
          <p:cNvCxnSpPr>
            <a:cxnSpLocks/>
          </p:cNvCxnSpPr>
          <p:nvPr/>
        </p:nvCxnSpPr>
        <p:spPr>
          <a:xfrm>
            <a:off x="11353295" y="3423436"/>
            <a:ext cx="0" cy="346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F77930-0F0A-F4BC-D753-4734BA9D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F13369-54C5-A5E9-4D75-4681F0C0EACD}"/>
              </a:ext>
            </a:extLst>
          </p:cNvPr>
          <p:cNvSpPr/>
          <p:nvPr/>
        </p:nvSpPr>
        <p:spPr>
          <a:xfrm>
            <a:off x="9922667" y="2894659"/>
            <a:ext cx="604893" cy="33855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A154A-AE61-4232-317A-4A473E511431}"/>
              </a:ext>
            </a:extLst>
          </p:cNvPr>
          <p:cNvSpPr txBox="1"/>
          <p:nvPr/>
        </p:nvSpPr>
        <p:spPr>
          <a:xfrm>
            <a:off x="9922667" y="2893749"/>
            <a:ext cx="609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메뉴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063367-E831-2F18-3DF0-FA76BB6FBE61}"/>
              </a:ext>
            </a:extLst>
          </p:cNvPr>
          <p:cNvCxnSpPr/>
          <p:nvPr/>
        </p:nvCxnSpPr>
        <p:spPr>
          <a:xfrm>
            <a:off x="1132747" y="3433662"/>
            <a:ext cx="6584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ADC03-5469-80E1-7933-96B9B1CFCE0B}"/>
              </a:ext>
            </a:extLst>
          </p:cNvPr>
          <p:cNvSpPr/>
          <p:nvPr/>
        </p:nvSpPr>
        <p:spPr>
          <a:xfrm>
            <a:off x="9187293" y="4897126"/>
            <a:ext cx="56161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EF79E-4CD4-8B2A-841A-6C9A87034325}"/>
              </a:ext>
            </a:extLst>
          </p:cNvPr>
          <p:cNvSpPr txBox="1"/>
          <p:nvPr/>
        </p:nvSpPr>
        <p:spPr>
          <a:xfrm>
            <a:off x="9187293" y="4904788"/>
            <a:ext cx="561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Gill Sans MT" panose="020B0502020104020203"/>
                <a:ea typeface="휴먼매직체" panose="02030504000101010101" pitchFamily="18" charset="-127"/>
              </a:rPr>
              <a:t>초기화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1C71562-624B-E547-9233-72C1D6608F99}"/>
              </a:ext>
            </a:extLst>
          </p:cNvPr>
          <p:cNvCxnSpPr/>
          <p:nvPr/>
        </p:nvCxnSpPr>
        <p:spPr>
          <a:xfrm>
            <a:off x="8979109" y="5036369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2881090-A6C7-CE62-4AAD-C282253911B1}"/>
              </a:ext>
            </a:extLst>
          </p:cNvPr>
          <p:cNvCxnSpPr/>
          <p:nvPr/>
        </p:nvCxnSpPr>
        <p:spPr>
          <a:xfrm>
            <a:off x="8979109" y="4534428"/>
            <a:ext cx="2081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FE95419-F544-C8DF-1239-86AAA32E4B07}"/>
              </a:ext>
            </a:extLst>
          </p:cNvPr>
          <p:cNvCxnSpPr>
            <a:cxnSpLocks/>
          </p:cNvCxnSpPr>
          <p:nvPr/>
        </p:nvCxnSpPr>
        <p:spPr>
          <a:xfrm>
            <a:off x="8979109" y="3426186"/>
            <a:ext cx="23741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8CC32E-F5B0-BD34-3926-643A848452C5}"/>
              </a:ext>
            </a:extLst>
          </p:cNvPr>
          <p:cNvSpPr/>
          <p:nvPr/>
        </p:nvSpPr>
        <p:spPr>
          <a:xfrm>
            <a:off x="9950550" y="3775409"/>
            <a:ext cx="545082" cy="338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B2F275-F77A-844F-771C-B1D5EFD96174}"/>
              </a:ext>
            </a:extLst>
          </p:cNvPr>
          <p:cNvSpPr txBox="1"/>
          <p:nvPr/>
        </p:nvSpPr>
        <p:spPr>
          <a:xfrm>
            <a:off x="9950549" y="3781683"/>
            <a:ext cx="53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정지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B629854-EB74-464B-170A-8D76B969D248}"/>
              </a:ext>
            </a:extLst>
          </p:cNvPr>
          <p:cNvCxnSpPr>
            <a:cxnSpLocks/>
          </p:cNvCxnSpPr>
          <p:nvPr/>
        </p:nvCxnSpPr>
        <p:spPr>
          <a:xfrm>
            <a:off x="10223656" y="3229674"/>
            <a:ext cx="0" cy="547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6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9ACD58EF-8235-0A3B-F556-F2F8403D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250" r="96250">
                        <a14:foregroundMark x1="50938" y1="42639" x2="53984" y2="52500"/>
                        <a14:foregroundMark x1="53984" y1="52500" x2="52188" y2="43333"/>
                        <a14:foregroundMark x1="52188" y1="43333" x2="51641" y2="43194"/>
                        <a14:foregroundMark x1="55625" y1="36111" x2="55625" y2="36944"/>
                        <a14:foregroundMark x1="49141" y1="60694" x2="49141" y2="60694"/>
                        <a14:foregroundMark x1="56797" y1="56944" x2="56797" y2="56944"/>
                        <a14:foregroundMark x1="56797" y1="50833" x2="56797" y2="50833"/>
                        <a14:foregroundMark x1="56797" y1="48750" x2="57031" y2="39167"/>
                        <a14:foregroundMark x1="57031" y1="39167" x2="50703" y2="38333"/>
                        <a14:foregroundMark x1="50703" y1="38333" x2="47656" y2="44722"/>
                        <a14:foregroundMark x1="47656" y1="44722" x2="47578" y2="52083"/>
                        <a14:foregroundMark x1="47578" y1="52083" x2="51719" y2="61250"/>
                        <a14:foregroundMark x1="51719" y1="61250" x2="57266" y2="54861"/>
                        <a14:foregroundMark x1="57266" y1="54861" x2="57188" y2="47361"/>
                        <a14:foregroundMark x1="57188" y1="47361" x2="56953" y2="47361"/>
                        <a14:foregroundMark x1="92578" y1="42361" x2="91875" y2="42361"/>
                        <a14:foregroundMark x1="89609" y1="43056" x2="90234" y2="52778"/>
                        <a14:foregroundMark x1="90234" y1="52778" x2="91406" y2="43333"/>
                        <a14:foregroundMark x1="91406" y1="43333" x2="89141" y2="47361"/>
                        <a14:foregroundMark x1="95781" y1="45139" x2="96406" y2="56111"/>
                        <a14:foregroundMark x1="56875" y1="63472" x2="50859" y2="61528"/>
                        <a14:foregroundMark x1="50859" y1="61528" x2="56797" y2="59722"/>
                        <a14:foregroundMark x1="56797" y1="59722" x2="55234" y2="64583"/>
                        <a14:foregroundMark x1="11172" y1="58056" x2="9531" y2="57917"/>
                        <a14:foregroundMark x1="6250" y1="58194" x2="6328" y2="57917"/>
                        <a14:foregroundMark x1="12344" y1="41944" x2="12891" y2="41111"/>
                        <a14:foregroundMark x1="57969" y1="35417" x2="57969" y2="35417"/>
                        <a14:foregroundMark x1="57891" y1="56111" x2="57891" y2="5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51" y="1819304"/>
            <a:ext cx="7675933" cy="43177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시스템 구성도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4961FDC-B92A-9428-BD88-F123AFB6385E}"/>
              </a:ext>
            </a:extLst>
          </p:cNvPr>
          <p:cNvSpPr/>
          <p:nvPr/>
        </p:nvSpPr>
        <p:spPr>
          <a:xfrm>
            <a:off x="3536570" y="3929431"/>
            <a:ext cx="1461865" cy="1677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BF6C64-F21E-7ED1-9A4B-67A32F1269FD}"/>
              </a:ext>
            </a:extLst>
          </p:cNvPr>
          <p:cNvSpPr txBox="1"/>
          <p:nvPr/>
        </p:nvSpPr>
        <p:spPr>
          <a:xfrm>
            <a:off x="6390225" y="3413778"/>
            <a:ext cx="14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불러오기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CD7B8F-D7BE-85CF-33D0-38EF3F17898E}"/>
              </a:ext>
            </a:extLst>
          </p:cNvPr>
          <p:cNvSpPr txBox="1"/>
          <p:nvPr/>
        </p:nvSpPr>
        <p:spPr>
          <a:xfrm>
            <a:off x="8143451" y="4585482"/>
            <a:ext cx="109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json</a:t>
            </a:r>
            <a:r>
              <a:rPr lang="ko-KR" altLang="en-US" dirty="0"/>
              <a:t> 파일</a:t>
            </a: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710FAA1A-5AFC-DEDC-E74D-54F0D9F575B9}"/>
              </a:ext>
            </a:extLst>
          </p:cNvPr>
          <p:cNvSpPr/>
          <p:nvPr/>
        </p:nvSpPr>
        <p:spPr>
          <a:xfrm>
            <a:off x="6390225" y="4157642"/>
            <a:ext cx="1461865" cy="1677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D2011924-11D8-70A4-9B4F-7262276CE897}"/>
              </a:ext>
            </a:extLst>
          </p:cNvPr>
          <p:cNvSpPr/>
          <p:nvPr/>
        </p:nvSpPr>
        <p:spPr>
          <a:xfrm rot="10800000">
            <a:off x="6390225" y="3754156"/>
            <a:ext cx="1461864" cy="1677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F8241E-EF29-D28B-0B65-42C8F0990DB8}"/>
              </a:ext>
            </a:extLst>
          </p:cNvPr>
          <p:cNvSpPr txBox="1"/>
          <p:nvPr/>
        </p:nvSpPr>
        <p:spPr>
          <a:xfrm>
            <a:off x="9238795" y="3583646"/>
            <a:ext cx="139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적 정보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아이템 정보 등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23AAA3E-9A14-9B89-7C90-1FF37D2CE89C}"/>
              </a:ext>
            </a:extLst>
          </p:cNvPr>
          <p:cNvSpPr txBox="1"/>
          <p:nvPr/>
        </p:nvSpPr>
        <p:spPr>
          <a:xfrm>
            <a:off x="3769253" y="4056866"/>
            <a:ext cx="9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조작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0B3E79-D018-BEDC-17A2-83AF86CCDCB5}"/>
              </a:ext>
            </a:extLst>
          </p:cNvPr>
          <p:cNvSpPr txBox="1"/>
          <p:nvPr/>
        </p:nvSpPr>
        <p:spPr>
          <a:xfrm>
            <a:off x="6365014" y="4346935"/>
            <a:ext cx="150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json</a:t>
            </a:r>
            <a:r>
              <a:rPr lang="ko-KR" altLang="en-US" dirty="0"/>
              <a:t> 파일 생성 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6536BB2-91B8-1622-E914-919C171265BE}"/>
              </a:ext>
            </a:extLst>
          </p:cNvPr>
          <p:cNvSpPr/>
          <p:nvPr/>
        </p:nvSpPr>
        <p:spPr>
          <a:xfrm>
            <a:off x="9268159" y="3545593"/>
            <a:ext cx="1310409" cy="96138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335572-5E1B-EB12-2AF1-0E98001F88A2}"/>
              </a:ext>
            </a:extLst>
          </p:cNvPr>
          <p:cNvSpPr txBox="1"/>
          <p:nvPr/>
        </p:nvSpPr>
        <p:spPr>
          <a:xfrm>
            <a:off x="6200438" y="4656390"/>
            <a:ext cx="187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접근 및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86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5248D-BC2D-4BBD-6D5D-6FDD846E0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2650" y="2675970"/>
            <a:ext cx="8826702" cy="7909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n-ea"/>
              </a:rPr>
              <a:t>용사가 미니게임</a:t>
            </a:r>
            <a:r>
              <a:rPr lang="en-US" altLang="ko-KR" sz="3200" b="1" dirty="0">
                <a:latin typeface="+mn-ea"/>
              </a:rPr>
              <a:t>?!</a:t>
            </a:r>
            <a:r>
              <a:rPr lang="en-US" altLang="ko-KR" sz="2800" b="1" dirty="0">
                <a:latin typeface="+mn-ea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앱은 각종 미니게임이 추가된</a:t>
            </a:r>
            <a:r>
              <a:rPr lang="ko-KR" altLang="en-US" sz="2800" dirty="0"/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모바일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RPG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게임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FDE1A-D683-106B-77A0-5A3BDB510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9355" y="5307659"/>
            <a:ext cx="5227468" cy="7909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  <a:t>용사가 미니게임을 하면서</a:t>
            </a:r>
            <a:r>
              <a:rPr lang="en-US" altLang="ko-KR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  <a:t>,</a:t>
            </a:r>
            <a:br>
              <a:rPr lang="en-US" altLang="ko-KR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</a:br>
            <a:r>
              <a:rPr lang="ko-KR" altLang="en-US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  <a:t>업적을 완료하고</a:t>
            </a:r>
            <a:r>
              <a:rPr lang="en-US" altLang="ko-KR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highlight>
                  <a:srgbClr val="C0C0C0"/>
                </a:highlight>
                <a:latin typeface="+mn-ea"/>
              </a:rPr>
              <a:t>적을 처치하면서 보스를 처치</a:t>
            </a:r>
          </a:p>
        </p:txBody>
      </p:sp>
      <p:pic>
        <p:nvPicPr>
          <p:cNvPr id="8" name="그래픽 7" descr="추가 단색으로 채워진">
            <a:extLst>
              <a:ext uri="{FF2B5EF4-FFF2-40B4-BE49-F238E27FC236}">
                <a16:creationId xmlns:a16="http://schemas.microsoft.com/office/drawing/2014/main" id="{1C6FF975-D9DB-4E71-B57B-B922817C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997" y="3791562"/>
            <a:ext cx="914400" cy="914400"/>
          </a:xfrm>
          <a:prstGeom prst="rect">
            <a:avLst/>
          </a:prstGeom>
        </p:spPr>
      </p:pic>
      <p:pic>
        <p:nvPicPr>
          <p:cNvPr id="13" name="그래픽 12" descr="추가 단색으로 채워진">
            <a:extLst>
              <a:ext uri="{FF2B5EF4-FFF2-40B4-BE49-F238E27FC236}">
                <a16:creationId xmlns:a16="http://schemas.microsoft.com/office/drawing/2014/main" id="{CB0012C4-DBEA-720F-1C45-D2597DF0A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080" y="3791562"/>
            <a:ext cx="914400" cy="91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91BA76-EBC5-1C56-38F0-D0C3795DB6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400" l="9901" r="89604">
                        <a14:foregroundMark x1="85644" y1="38000" x2="87624" y2="62400"/>
                        <a14:foregroundMark x1="87129" y1="59600" x2="84653" y2="42800"/>
                        <a14:foregroundMark x1="85644" y1="40800" x2="86139" y2="58800"/>
                        <a14:foregroundMark x1="89604" y1="52000" x2="89604" y2="52000"/>
                        <a14:foregroundMark x1="89604" y1="48800" x2="89604" y2="48800"/>
                        <a14:foregroundMark x1="89604" y1="44800" x2="89604" y2="44800"/>
                        <a14:foregroundMark x1="86139" y1="40000" x2="86139" y2="40000"/>
                        <a14:backgroundMark x1="33663" y1="95200" x2="37624" y2="9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9" y="3429000"/>
            <a:ext cx="1281166" cy="1551794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864772-4A1E-3853-E8E3-ABA4EA1BF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2667" r="89778">
                        <a14:foregroundMark x1="20069" y1="59297" x2="79556" y2="73778"/>
                        <a14:foregroundMark x1="79556" y1="73778" x2="19970" y2="60537"/>
                        <a14:foregroundMark x1="26222" y1="64889" x2="19379" y2="67988"/>
                        <a14:foregroundMark x1="19535" y1="66017" x2="27111" y2="59556"/>
                        <a14:foregroundMark x1="19948" y1="60820" x2="30667" y2="71111"/>
                        <a14:foregroundMark x1="19978" y1="60444" x2="54222" y2="60444"/>
                        <a14:foregroundMark x1="20068" y1="59302" x2="55111" y2="57333"/>
                        <a14:foregroundMark x1="12889" y1="61778" x2="12889" y2="55556"/>
                        <a14:foregroundMark x1="15111" y1="72444" x2="15111" y2="59556"/>
                        <a14:foregroundMark x1="16000" y1="71556" x2="16000" y2="59556"/>
                        <a14:foregroundMark x1="15111" y1="58667" x2="14222" y2="66222"/>
                        <a14:backgroundMark x1="2374" y1="69060" x2="8444" y2="18222"/>
                        <a14:backgroundMark x1="1333" y1="77778" x2="2297" y2="69700"/>
                        <a14:backgroundMark x1="8444" y1="18222" x2="4912" y2="68849"/>
                        <a14:backgroundMark x1="20744" y1="53047" x2="23111" y2="49778"/>
                        <a14:backgroundMark x1="10596" y1="53610" x2="11111" y2="52889"/>
                        <a14:backgroundMark x1="10269" y1="54068" x2="10384" y2="53908"/>
                        <a14:backgroundMark x1="8889" y1="56000" x2="9743" y2="54804"/>
                        <a14:backgroundMark x1="21778" y1="50667" x2="14222" y2="50667"/>
                        <a14:backgroundMark x1="10596" y1="49742" x2="10222" y2="49778"/>
                        <a14:backgroundMark x1="24000" y1="48444" x2="11025" y2="49700"/>
                        <a14:backgroundMark x1="3556" y1="68000" x2="1333" y2="1333"/>
                        <a14:backgroundMark x1="1333" y1="76444" x2="1333" y2="76444"/>
                        <a14:backgroundMark x1="2982" y1="77915" x2="1333" y2="77778"/>
                        <a14:backgroundMark x1="7556" y1="80000" x2="7556" y2="80000"/>
                        <a14:backgroundMark x1="11958" y1="65957" x2="10667" y2="82222"/>
                        <a14:backgroundMark x1="12889" y1="54222" x2="12804" y2="55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977" y="3868645"/>
            <a:ext cx="867812" cy="8678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2FB3E3-C770-E51D-B125-B58F6A9BC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22" b="96000" l="9778" r="89778">
                        <a14:foregroundMark x1="42487" y1="85024" x2="49349" y2="91182"/>
                        <a14:foregroundMark x1="36889" y1="80000" x2="40394" y2="83145"/>
                        <a14:foregroundMark x1="44294" y1="95556" x2="44000" y2="95556"/>
                        <a14:foregroundMark x1="42578" y1="84026" x2="51556" y2="86667"/>
                        <a14:foregroundMark x1="36444" y1="82222" x2="39222" y2="83039"/>
                        <a14:foregroundMark x1="45333" y1="96000" x2="45333" y2="96000"/>
                        <a14:foregroundMark x1="44444" y1="95556" x2="42667" y2="95556"/>
                        <a14:foregroundMark x1="52152" y1="11111" x2="64889" y2="11111"/>
                        <a14:foregroundMark x1="41398" y1="11111" x2="49954" y2="11111"/>
                        <a14:foregroundMark x1="41520" y1="10896" x2="64889" y2="15111"/>
                        <a14:foregroundMark x1="64889" y1="14222" x2="36420" y2="13453"/>
                        <a14:foregroundMark x1="64000" y1="14222" x2="68889" y2="20000"/>
                        <a14:foregroundMark x1="43856" y1="6807" x2="46667" y2="6667"/>
                        <a14:foregroundMark x1="49884" y1="6820" x2="56000" y2="7111"/>
                        <a14:foregroundMark x1="46667" y1="6667" x2="47630" y2="6713"/>
                        <a14:foregroundMark x1="47841" y1="7111" x2="43683" y2="7111"/>
                        <a14:foregroundMark x1="56000" y1="7111" x2="50038" y2="7111"/>
                        <a14:foregroundMark x1="43920" y1="6695" x2="47444" y2="6360"/>
                        <a14:foregroundMark x1="49624" y1="6327" x2="58222" y2="7556"/>
                        <a14:foregroundMark x1="47705" y1="6854" x2="43972" y2="6605"/>
                        <a14:foregroundMark x1="58222" y1="7556" x2="49983" y2="7006"/>
                        <a14:foregroundMark x1="30453" y1="10650" x2="30222" y2="11111"/>
                        <a14:foregroundMark x1="33778" y1="9778" x2="33778" y2="9778"/>
                        <a14:foregroundMark x1="33778" y1="9778" x2="31556" y2="10667"/>
                        <a14:foregroundMark x1="49333" y1="7111" x2="48444" y2="7556"/>
                        <a14:foregroundMark x1="50222" y1="7556" x2="48889" y2="7556"/>
                        <a14:foregroundMark x1="51111" y1="7111" x2="48889" y2="7556"/>
                        <a14:foregroundMark x1="44000" y1="8889" x2="40444" y2="9778"/>
                        <a14:foregroundMark x1="44000" y1="8000" x2="43111" y2="8444"/>
                        <a14:foregroundMark x1="41778" y1="8889" x2="46667" y2="8000"/>
                        <a14:foregroundMark x1="44444" y1="7556" x2="41778" y2="8889"/>
                        <a14:foregroundMark x1="42667" y1="9778" x2="44889" y2="8889"/>
                        <a14:foregroundMark x1="43556" y1="8000" x2="44444" y2="8000"/>
                        <a14:foregroundMark x1="43556" y1="7556" x2="42222" y2="8000"/>
                        <a14:foregroundMark x1="43556" y1="7111" x2="44000" y2="7111"/>
                        <a14:foregroundMark x1="43111" y1="6667" x2="43111" y2="6667"/>
                        <a14:foregroundMark x1="30222" y1="12444" x2="31111" y2="11556"/>
                        <a14:foregroundMark x1="31111" y1="10667" x2="29778" y2="11111"/>
                        <a14:foregroundMark x1="31111" y1="10222" x2="30667" y2="10222"/>
                        <a14:foregroundMark x1="42667" y1="6667" x2="44444" y2="6667"/>
                        <a14:foregroundMark x1="56000" y1="6667" x2="56000" y2="6667"/>
                        <a14:foregroundMark x1="58667" y1="6667" x2="59556" y2="6667"/>
                        <a14:foregroundMark x1="61333" y1="7556" x2="63111" y2="8444"/>
                        <a14:foregroundMark x1="55556" y1="7111" x2="57333" y2="6667"/>
                        <a14:foregroundMark x1="56444" y1="6667" x2="54667" y2="6667"/>
                        <a14:foregroundMark x1="55556" y1="6222" x2="56444" y2="6667"/>
                        <a14:backgroundMark x1="45689" y1="97511" x2="56000" y2="98222"/>
                        <a14:backgroundMark x1="43111" y1="97333" x2="43830" y2="97383"/>
                        <a14:backgroundMark x1="44000" y1="97778" x2="44000" y2="97778"/>
                        <a14:backgroundMark x1="36000" y1="82667" x2="36000" y2="80000"/>
                        <a14:backgroundMark x1="35111" y1="82667" x2="34667" y2="87556"/>
                        <a14:backgroundMark x1="36710" y1="6667" x2="37804" y2="6276"/>
                        <a14:backgroundMark x1="34222" y1="7556" x2="36710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82" y="3814856"/>
            <a:ext cx="867812" cy="8678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003CB4-DAA6-52A3-23A1-51B053748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89" y="3295541"/>
            <a:ext cx="1897086" cy="20102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CF308B1-D60F-C2D2-DED5-09708199A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24" y="3769465"/>
            <a:ext cx="1897086" cy="1062368"/>
          </a:xfrm>
          <a:prstGeom prst="rect">
            <a:avLst/>
          </a:prstGeom>
        </p:spPr>
      </p:pic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FC040E-C438-F95A-1EDA-A1E379B6B59E}"/>
              </a:ext>
            </a:extLst>
          </p:cNvPr>
          <p:cNvSpPr/>
          <p:nvPr/>
        </p:nvSpPr>
        <p:spPr>
          <a:xfrm>
            <a:off x="1682648" y="2652088"/>
            <a:ext cx="8826703" cy="61953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71E49-D759-C9C3-2D9C-A4E240A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4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서비스 흐름도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035B96-0407-E03A-E4E3-5BEFAEE3E3C5}"/>
              </a:ext>
            </a:extLst>
          </p:cNvPr>
          <p:cNvSpPr/>
          <p:nvPr/>
        </p:nvSpPr>
        <p:spPr>
          <a:xfrm>
            <a:off x="5375655" y="2387999"/>
            <a:ext cx="1381701" cy="41582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58829-0E7F-F476-705F-BBE20C83A5BB}"/>
              </a:ext>
            </a:extLst>
          </p:cNvPr>
          <p:cNvSpPr txBox="1"/>
          <p:nvPr/>
        </p:nvSpPr>
        <p:spPr>
          <a:xfrm>
            <a:off x="5375655" y="2411521"/>
            <a:ext cx="138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서비스 흐름도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569EED-9909-E592-81F0-A57D57B65E00}"/>
              </a:ext>
            </a:extLst>
          </p:cNvPr>
          <p:cNvCxnSpPr>
            <a:cxnSpLocks/>
          </p:cNvCxnSpPr>
          <p:nvPr/>
        </p:nvCxnSpPr>
        <p:spPr>
          <a:xfrm flipV="1">
            <a:off x="10021288" y="3639998"/>
            <a:ext cx="0" cy="64042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FD1CD0-3889-4A5B-647D-C2021B3E43F5}"/>
              </a:ext>
            </a:extLst>
          </p:cNvPr>
          <p:cNvCxnSpPr>
            <a:cxnSpLocks/>
          </p:cNvCxnSpPr>
          <p:nvPr/>
        </p:nvCxnSpPr>
        <p:spPr>
          <a:xfrm flipH="1" flipV="1">
            <a:off x="10021288" y="4623366"/>
            <a:ext cx="162" cy="12807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096032-B9B3-BE80-27E7-12942D6645ED}"/>
              </a:ext>
            </a:extLst>
          </p:cNvPr>
          <p:cNvCxnSpPr>
            <a:cxnSpLocks/>
          </p:cNvCxnSpPr>
          <p:nvPr/>
        </p:nvCxnSpPr>
        <p:spPr>
          <a:xfrm>
            <a:off x="5896954" y="3748073"/>
            <a:ext cx="0" cy="53984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66F807-6A8D-6D06-049C-D54D4FC47595}"/>
              </a:ext>
            </a:extLst>
          </p:cNvPr>
          <p:cNvCxnSpPr>
            <a:cxnSpLocks/>
          </p:cNvCxnSpPr>
          <p:nvPr/>
        </p:nvCxnSpPr>
        <p:spPr>
          <a:xfrm>
            <a:off x="4690578" y="3921599"/>
            <a:ext cx="0" cy="233383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B8DACCB-C63C-F77C-E854-EB5B4B71A92D}"/>
              </a:ext>
            </a:extLst>
          </p:cNvPr>
          <p:cNvCxnSpPr>
            <a:cxnSpLocks/>
            <a:stCxn id="40" idx="3"/>
            <a:endCxn id="17" idx="0"/>
          </p:cNvCxnSpPr>
          <p:nvPr/>
        </p:nvCxnSpPr>
        <p:spPr>
          <a:xfrm>
            <a:off x="4940170" y="3752322"/>
            <a:ext cx="3720776" cy="529337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BDEB89D-3526-E71D-CC84-890B663007AA}"/>
              </a:ext>
            </a:extLst>
          </p:cNvPr>
          <p:cNvCxnSpPr>
            <a:cxnSpLocks/>
            <a:stCxn id="22" idx="1"/>
            <a:endCxn id="15" idx="0"/>
          </p:cNvCxnSpPr>
          <p:nvPr/>
        </p:nvCxnSpPr>
        <p:spPr>
          <a:xfrm rot="10800000" flipV="1">
            <a:off x="6096000" y="3330801"/>
            <a:ext cx="3422085" cy="9613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8086C6-D5B1-7368-C308-3592F354317D}"/>
              </a:ext>
            </a:extLst>
          </p:cNvPr>
          <p:cNvSpPr/>
          <p:nvPr/>
        </p:nvSpPr>
        <p:spPr>
          <a:xfrm>
            <a:off x="1338504" y="4292627"/>
            <a:ext cx="935507" cy="3385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36F46D-DAEB-D0CD-B905-1998CD6BA9E1}"/>
              </a:ext>
            </a:extLst>
          </p:cNvPr>
          <p:cNvSpPr txBox="1"/>
          <p:nvPr/>
        </p:nvSpPr>
        <p:spPr>
          <a:xfrm>
            <a:off x="1336974" y="4301469"/>
            <a:ext cx="92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시작 화면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875D39-E31B-0654-4658-B9366223756A}"/>
              </a:ext>
            </a:extLst>
          </p:cNvPr>
          <p:cNvSpPr/>
          <p:nvPr/>
        </p:nvSpPr>
        <p:spPr>
          <a:xfrm>
            <a:off x="4133086" y="4154982"/>
            <a:ext cx="1089788" cy="585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D4C52-049A-628D-DD7A-C1DC2A8E1B09}"/>
              </a:ext>
            </a:extLst>
          </p:cNvPr>
          <p:cNvSpPr txBox="1"/>
          <p:nvPr/>
        </p:nvSpPr>
        <p:spPr>
          <a:xfrm>
            <a:off x="4135822" y="4155541"/>
            <a:ext cx="1083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캐릭터 </a:t>
            </a:r>
            <a:r>
              <a:rPr lang="ko-KR" altLang="en-US" sz="1600" dirty="0" err="1">
                <a:latin typeface="Gill Sans MT" panose="020B0502020104020203"/>
                <a:ea typeface="휴먼매직체" panose="02030504000101010101" pitchFamily="18" charset="-127"/>
              </a:rPr>
              <a:t>리젠</a:t>
            </a:r>
            <a:endParaRPr lang="en-US" altLang="ko-KR" sz="1600" dirty="0">
              <a:latin typeface="Gill Sans MT" panose="020B0502020104020203"/>
              <a:ea typeface="휴먼매직체" panose="0203050400010101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메인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98CF94-E68A-3C4D-A91D-A851D91F6E14}"/>
              </a:ext>
            </a:extLst>
          </p:cNvPr>
          <p:cNvSpPr/>
          <p:nvPr/>
        </p:nvSpPr>
        <p:spPr>
          <a:xfrm>
            <a:off x="5631164" y="4292157"/>
            <a:ext cx="929670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6F2E2-A0A7-E1CC-AD50-D9BD81D16AC1}"/>
              </a:ext>
            </a:extLst>
          </p:cNvPr>
          <p:cNvSpPr txBox="1"/>
          <p:nvPr/>
        </p:nvSpPr>
        <p:spPr>
          <a:xfrm>
            <a:off x="5630098" y="4304280"/>
            <a:ext cx="925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던전 입장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F739A1-6FA1-D78C-80A3-1316B0859878}"/>
              </a:ext>
            </a:extLst>
          </p:cNvPr>
          <p:cNvSpPr/>
          <p:nvPr/>
        </p:nvSpPr>
        <p:spPr>
          <a:xfrm>
            <a:off x="8384639" y="4281659"/>
            <a:ext cx="552614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92B3-33E5-9D5C-0DA4-3C6717D794DC}"/>
              </a:ext>
            </a:extLst>
          </p:cNvPr>
          <p:cNvSpPr txBox="1"/>
          <p:nvPr/>
        </p:nvSpPr>
        <p:spPr>
          <a:xfrm>
            <a:off x="8379791" y="4293782"/>
            <a:ext cx="55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전투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8DE408-556D-ADFB-4F01-53787139670C}"/>
              </a:ext>
            </a:extLst>
          </p:cNvPr>
          <p:cNvSpPr/>
          <p:nvPr/>
        </p:nvSpPr>
        <p:spPr>
          <a:xfrm>
            <a:off x="9526793" y="4280421"/>
            <a:ext cx="1058081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578036-1915-D257-88A8-BA3CFD3F3996}"/>
              </a:ext>
            </a:extLst>
          </p:cNvPr>
          <p:cNvSpPr txBox="1"/>
          <p:nvPr/>
        </p:nvSpPr>
        <p:spPr>
          <a:xfrm>
            <a:off x="9525729" y="4292544"/>
            <a:ext cx="1058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던전 클리어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103C99-AEBF-76C3-AF09-DC2E23994C85}"/>
              </a:ext>
            </a:extLst>
          </p:cNvPr>
          <p:cNvSpPr/>
          <p:nvPr/>
        </p:nvSpPr>
        <p:spPr>
          <a:xfrm>
            <a:off x="9518084" y="3046818"/>
            <a:ext cx="101358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4C7616-5496-BCA4-E4A5-C6AA8DE2D109}"/>
              </a:ext>
            </a:extLst>
          </p:cNvPr>
          <p:cNvSpPr txBox="1"/>
          <p:nvPr/>
        </p:nvSpPr>
        <p:spPr>
          <a:xfrm>
            <a:off x="9518084" y="3038413"/>
            <a:ext cx="101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던전이 남았을 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8D34A4-EFA9-32DA-E799-F371FA8EA800}"/>
              </a:ext>
            </a:extLst>
          </p:cNvPr>
          <p:cNvSpPr/>
          <p:nvPr/>
        </p:nvSpPr>
        <p:spPr>
          <a:xfrm>
            <a:off x="9416180" y="5915185"/>
            <a:ext cx="121739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9A5A1-762C-7E91-7220-00B575B9A75A}"/>
              </a:ext>
            </a:extLst>
          </p:cNvPr>
          <p:cNvSpPr txBox="1"/>
          <p:nvPr/>
        </p:nvSpPr>
        <p:spPr>
          <a:xfrm>
            <a:off x="9412753" y="5926264"/>
            <a:ext cx="1217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모든 던전 승리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0DE66C-B26A-F730-BF9B-C6747F8B208F}"/>
              </a:ext>
            </a:extLst>
          </p:cNvPr>
          <p:cNvCxnSpPr/>
          <p:nvPr/>
        </p:nvCxnSpPr>
        <p:spPr>
          <a:xfrm>
            <a:off x="7802742" y="4438770"/>
            <a:ext cx="577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F8FF94-94E3-07D7-35D8-8D90D0C489BB}"/>
              </a:ext>
            </a:extLst>
          </p:cNvPr>
          <p:cNvCxnSpPr/>
          <p:nvPr/>
        </p:nvCxnSpPr>
        <p:spPr>
          <a:xfrm>
            <a:off x="8944897" y="4447929"/>
            <a:ext cx="577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DF8DD1-BD47-5A2A-D923-09271232B547}"/>
              </a:ext>
            </a:extLst>
          </p:cNvPr>
          <p:cNvSpPr/>
          <p:nvPr/>
        </p:nvSpPr>
        <p:spPr>
          <a:xfrm>
            <a:off x="8222795" y="5331124"/>
            <a:ext cx="876301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76621D-37EC-2E64-A30D-1E2790855D53}"/>
              </a:ext>
            </a:extLst>
          </p:cNvPr>
          <p:cNvSpPr txBox="1"/>
          <p:nvPr/>
        </p:nvSpPr>
        <p:spPr>
          <a:xfrm>
            <a:off x="8217948" y="5343247"/>
            <a:ext cx="876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죽었을 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09AC18-571F-1EFB-11BC-04285F03C934}"/>
              </a:ext>
            </a:extLst>
          </p:cNvPr>
          <p:cNvSpPr/>
          <p:nvPr/>
        </p:nvSpPr>
        <p:spPr>
          <a:xfrm>
            <a:off x="6963745" y="4286095"/>
            <a:ext cx="838997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99160A-A1DD-1303-DFED-0BAC34C6FA02}"/>
              </a:ext>
            </a:extLst>
          </p:cNvPr>
          <p:cNvSpPr txBox="1"/>
          <p:nvPr/>
        </p:nvSpPr>
        <p:spPr>
          <a:xfrm>
            <a:off x="6958897" y="4298218"/>
            <a:ext cx="83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atin typeface="Gill Sans MT" panose="020B0502020104020203"/>
                <a:ea typeface="휴먼매직체" panose="02030504000101010101" pitchFamily="18" charset="-127"/>
              </a:rPr>
              <a:t>미니게임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8ECBCF8-5CAB-F7CF-2865-CAF7F0265180}"/>
              </a:ext>
            </a:extLst>
          </p:cNvPr>
          <p:cNvCxnSpPr>
            <a:cxnSpLocks/>
          </p:cNvCxnSpPr>
          <p:nvPr/>
        </p:nvCxnSpPr>
        <p:spPr>
          <a:xfrm>
            <a:off x="2274011" y="4455169"/>
            <a:ext cx="398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1470EC-4DE4-E2AB-0DEB-FA59C950E7D0}"/>
              </a:ext>
            </a:extLst>
          </p:cNvPr>
          <p:cNvCxnSpPr>
            <a:cxnSpLocks/>
          </p:cNvCxnSpPr>
          <p:nvPr/>
        </p:nvCxnSpPr>
        <p:spPr>
          <a:xfrm>
            <a:off x="5232016" y="4457979"/>
            <a:ext cx="398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A973BB-3FFF-7AEC-F74D-0B2EEF2DFBB8}"/>
              </a:ext>
            </a:extLst>
          </p:cNvPr>
          <p:cNvCxnSpPr>
            <a:cxnSpLocks/>
          </p:cNvCxnSpPr>
          <p:nvPr/>
        </p:nvCxnSpPr>
        <p:spPr>
          <a:xfrm>
            <a:off x="6560815" y="4457979"/>
            <a:ext cx="398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CB2CC4D-84FC-C01C-913B-1C6CBE98295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656098" y="4623636"/>
            <a:ext cx="0" cy="70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D4A850-C776-CC51-13F8-0B0FAEA13D5C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666040" y="5512524"/>
            <a:ext cx="3551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5C5D24-1590-738E-C11B-ED9A0B5ECC30}"/>
              </a:ext>
            </a:extLst>
          </p:cNvPr>
          <p:cNvCxnSpPr>
            <a:cxnSpLocks/>
          </p:cNvCxnSpPr>
          <p:nvPr/>
        </p:nvCxnSpPr>
        <p:spPr>
          <a:xfrm flipH="1">
            <a:off x="4661192" y="6084462"/>
            <a:ext cx="4750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BC7A7E3-A405-DBBF-D491-A563FC628C64}"/>
              </a:ext>
            </a:extLst>
          </p:cNvPr>
          <p:cNvCxnSpPr>
            <a:cxnSpLocks/>
          </p:cNvCxnSpPr>
          <p:nvPr/>
        </p:nvCxnSpPr>
        <p:spPr>
          <a:xfrm flipV="1">
            <a:off x="4661192" y="4742682"/>
            <a:ext cx="0" cy="134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ADB906-63E7-A322-318C-16CEB14D842C}"/>
              </a:ext>
            </a:extLst>
          </p:cNvPr>
          <p:cNvSpPr/>
          <p:nvPr/>
        </p:nvSpPr>
        <p:spPr>
          <a:xfrm>
            <a:off x="4417409" y="3583045"/>
            <a:ext cx="522761" cy="33855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455303-D433-E5C0-4AC2-A2A59246529B}"/>
              </a:ext>
            </a:extLst>
          </p:cNvPr>
          <p:cNvSpPr txBox="1"/>
          <p:nvPr/>
        </p:nvSpPr>
        <p:spPr>
          <a:xfrm>
            <a:off x="4422885" y="3583045"/>
            <a:ext cx="517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t>메뉴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434468-A071-1C37-3116-8B490F023DA9}"/>
              </a:ext>
            </a:extLst>
          </p:cNvPr>
          <p:cNvSpPr/>
          <p:nvPr/>
        </p:nvSpPr>
        <p:spPr>
          <a:xfrm>
            <a:off x="2666656" y="4298218"/>
            <a:ext cx="1058081" cy="347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B3A16D-D3E0-094E-96C0-B4845735519A}"/>
              </a:ext>
            </a:extLst>
          </p:cNvPr>
          <p:cNvSpPr txBox="1"/>
          <p:nvPr/>
        </p:nvSpPr>
        <p:spPr>
          <a:xfrm>
            <a:off x="2665592" y="4310341"/>
            <a:ext cx="105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latin typeface="Gill Sans MT" panose="020B0502020104020203"/>
                <a:ea typeface="휴먼매직체" panose="02030504000101010101" pitchFamily="18" charset="-127"/>
              </a:rPr>
              <a:t>스토리 설명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DEF4A87-7026-59CC-4930-8B4A74846568}"/>
              </a:ext>
            </a:extLst>
          </p:cNvPr>
          <p:cNvCxnSpPr>
            <a:cxnSpLocks/>
          </p:cNvCxnSpPr>
          <p:nvPr/>
        </p:nvCxnSpPr>
        <p:spPr>
          <a:xfrm>
            <a:off x="3735004" y="4457979"/>
            <a:ext cx="398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시작 화면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pic>
        <p:nvPicPr>
          <p:cNvPr id="53" name="그림 52" descr="텍스트, 모니터, 화면, 플랫이(가) 표시된 사진&#10;&#10;자동 생성된 설명">
            <a:extLst>
              <a:ext uri="{FF2B5EF4-FFF2-40B4-BE49-F238E27FC236}">
                <a16:creationId xmlns:a16="http://schemas.microsoft.com/office/drawing/2014/main" id="{0D5A220B-A518-CCC9-7D79-69309E06C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94" b="95139" l="10000" r="93516">
                        <a14:foregroundMark x1="21172" y1="91250" x2="28047" y2="90556"/>
                        <a14:foregroundMark x1="28047" y1="90556" x2="71016" y2="93056"/>
                        <a14:foregroundMark x1="71016" y1="93056" x2="80703" y2="85556"/>
                        <a14:foregroundMark x1="80703" y1="85556" x2="59141" y2="74028"/>
                        <a14:foregroundMark x1="59141" y1="74028" x2="26484" y2="78333"/>
                        <a14:foregroundMark x1="26484" y1="78333" x2="18750" y2="87361"/>
                        <a14:foregroundMark x1="18750" y1="87361" x2="26797" y2="93056"/>
                        <a14:foregroundMark x1="26797" y1="93056" x2="37031" y2="95139"/>
                        <a14:foregroundMark x1="37031" y1="95139" x2="39063" y2="90694"/>
                        <a14:foregroundMark x1="22891" y1="86250" x2="76563" y2="88889"/>
                        <a14:foregroundMark x1="83125" y1="86528" x2="89609" y2="53194"/>
                        <a14:foregroundMark x1="89609" y1="53194" x2="89063" y2="24028"/>
                        <a14:foregroundMark x1="89063" y1="24028" x2="85313" y2="10417"/>
                        <a14:foregroundMark x1="85313" y1="10417" x2="16797" y2="11528"/>
                        <a14:foregroundMark x1="16797" y1="11528" x2="13828" y2="16111"/>
                        <a14:foregroundMark x1="13828" y1="16111" x2="11641" y2="58750"/>
                        <a14:foregroundMark x1="11641" y1="58750" x2="14688" y2="85278"/>
                        <a14:foregroundMark x1="14688" y1="85278" x2="17578" y2="92917"/>
                        <a14:foregroundMark x1="17578" y1="92917" x2="19063" y2="93750"/>
                        <a14:foregroundMark x1="75000" y1="94028" x2="89688" y2="86528"/>
                        <a14:foregroundMark x1="89688" y1="86528" x2="93438" y2="67917"/>
                        <a14:foregroundMark x1="93438" y1="67917" x2="90313" y2="18333"/>
                        <a14:foregroundMark x1="90313" y1="18333" x2="86719" y2="7500"/>
                        <a14:foregroundMark x1="86719" y1="7500" x2="24375" y2="5972"/>
                        <a14:foregroundMark x1="24375" y1="5972" x2="11484" y2="11111"/>
                        <a14:foregroundMark x1="11484" y1="11111" x2="12656" y2="14306"/>
                        <a14:foregroundMark x1="83516" y1="94306" x2="87422" y2="93056"/>
                        <a14:foregroundMark x1="87422" y1="93056" x2="91484" y2="88472"/>
                        <a14:foregroundMark x1="91484" y1="88472" x2="93438" y2="38889"/>
                        <a14:foregroundMark x1="93438" y1="38889" x2="91172" y2="12639"/>
                        <a14:foregroundMark x1="91172" y1="12639" x2="90000" y2="8472"/>
                        <a14:foregroundMark x1="92656" y1="6806" x2="94922" y2="79861"/>
                        <a14:foregroundMark x1="94922" y1="79861" x2="93516" y2="89167"/>
                        <a14:foregroundMark x1="93516" y1="89167" x2="92656" y2="91944"/>
                        <a14:foregroundMark x1="83672" y1="77222" x2="87266" y2="69028"/>
                        <a14:foregroundMark x1="87266" y1="69028" x2="90703" y2="27500"/>
                        <a14:foregroundMark x1="90703" y1="27500" x2="86250" y2="15833"/>
                        <a14:foregroundMark x1="86250" y1="15833" x2="80781" y2="37639"/>
                        <a14:foregroundMark x1="80781" y1="37639" x2="81250" y2="71944"/>
                        <a14:foregroundMark x1="81250" y1="71944" x2="84453" y2="76111"/>
                        <a14:foregroundMark x1="84453" y1="76111" x2="85234" y2="76667"/>
                        <a14:foregroundMark x1="82656" y1="65556" x2="85781" y2="30972"/>
                        <a14:foregroundMark x1="85781" y1="30972" x2="87656" y2="56667"/>
                        <a14:foregroundMark x1="16172" y1="72083" x2="14609" y2="27500"/>
                        <a14:foregroundMark x1="14609" y1="27500" x2="14609" y2="61111"/>
                        <a14:foregroundMark x1="13125" y1="83056" x2="15156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1" y="2426086"/>
            <a:ext cx="6097784" cy="3430004"/>
          </a:xfrm>
          <a:prstGeom prst="rect">
            <a:avLst/>
          </a:prstGeom>
        </p:spPr>
      </p:pic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FBCE6B1-CF2F-9AD5-07F3-5CD2E4E416AE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 flipV="1">
            <a:off x="5369478" y="3660463"/>
            <a:ext cx="2260327" cy="769290"/>
          </a:xfrm>
          <a:prstGeom prst="bentConnector3">
            <a:avLst>
              <a:gd name="adj1" fmla="val 429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544B3CF-5F38-0E6B-F8ED-9F10D02829F9}"/>
              </a:ext>
            </a:extLst>
          </p:cNvPr>
          <p:cNvSpPr txBox="1"/>
          <p:nvPr/>
        </p:nvSpPr>
        <p:spPr>
          <a:xfrm>
            <a:off x="7629805" y="3398853"/>
            <a:ext cx="147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데이터를 지우고 처음부터 시작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AD874A-0568-D783-6F79-5BEBF51E9FDC}"/>
              </a:ext>
            </a:extLst>
          </p:cNvPr>
          <p:cNvSpPr/>
          <p:nvPr/>
        </p:nvSpPr>
        <p:spPr>
          <a:xfrm>
            <a:off x="3775569" y="4328718"/>
            <a:ext cx="1593909" cy="202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5B996C-8228-61C6-FC51-F567F059F104}"/>
              </a:ext>
            </a:extLst>
          </p:cNvPr>
          <p:cNvSpPr/>
          <p:nvPr/>
        </p:nvSpPr>
        <p:spPr>
          <a:xfrm>
            <a:off x="3775568" y="4590328"/>
            <a:ext cx="1593909" cy="202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C37D2C-2A82-B11C-C1EF-5B0FBB8CE239}"/>
              </a:ext>
            </a:extLst>
          </p:cNvPr>
          <p:cNvSpPr txBox="1"/>
          <p:nvPr/>
        </p:nvSpPr>
        <p:spPr>
          <a:xfrm>
            <a:off x="7629805" y="4205988"/>
            <a:ext cx="147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기존의 데이터를 가져와 게임 시작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738AA047-EBBC-365E-DA56-02935B6929D6}"/>
              </a:ext>
            </a:extLst>
          </p:cNvPr>
          <p:cNvCxnSpPr>
            <a:cxnSpLocks/>
            <a:stCxn id="61" idx="3"/>
            <a:endCxn id="63" idx="1"/>
          </p:cNvCxnSpPr>
          <p:nvPr/>
        </p:nvCxnSpPr>
        <p:spPr>
          <a:xfrm flipV="1">
            <a:off x="5369477" y="4467598"/>
            <a:ext cx="2260328" cy="22376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1834820-28AF-57AF-ECC7-50A755A7E082}"/>
              </a:ext>
            </a:extLst>
          </p:cNvPr>
          <p:cNvSpPr/>
          <p:nvPr/>
        </p:nvSpPr>
        <p:spPr>
          <a:xfrm>
            <a:off x="3775567" y="4851938"/>
            <a:ext cx="1593909" cy="202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C3A545A6-E29D-492A-DB9D-03CCE43850B7}"/>
              </a:ext>
            </a:extLst>
          </p:cNvPr>
          <p:cNvCxnSpPr>
            <a:cxnSpLocks/>
            <a:stCxn id="76" idx="3"/>
            <a:endCxn id="81" idx="1"/>
          </p:cNvCxnSpPr>
          <p:nvPr/>
        </p:nvCxnSpPr>
        <p:spPr>
          <a:xfrm>
            <a:off x="5369476" y="4952973"/>
            <a:ext cx="2260329" cy="957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24DD498-B00B-F313-8291-4A7C5B172E5B}"/>
              </a:ext>
            </a:extLst>
          </p:cNvPr>
          <p:cNvSpPr txBox="1"/>
          <p:nvPr/>
        </p:nvSpPr>
        <p:spPr>
          <a:xfrm>
            <a:off x="7629805" y="4894840"/>
            <a:ext cx="147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3154469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9E6958C3-84A2-B5CD-8C62-E8C3D2C0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6" b="95694" l="10000" r="93750">
                        <a14:foregroundMark x1="12266" y1="14444" x2="12500" y2="80417"/>
                        <a14:foregroundMark x1="12031" y1="84722" x2="16250" y2="17083"/>
                        <a14:foregroundMark x1="16250" y1="17083" x2="12891" y2="27500"/>
                        <a14:foregroundMark x1="12891" y1="27500" x2="12656" y2="88194"/>
                        <a14:foregroundMark x1="13125" y1="89444" x2="61484" y2="93750"/>
                        <a14:foregroundMark x1="61484" y1="93750" x2="93438" y2="85139"/>
                        <a14:foregroundMark x1="93438" y1="85139" x2="78672" y2="79306"/>
                        <a14:foregroundMark x1="78672" y1="79306" x2="18516" y2="82778"/>
                        <a14:foregroundMark x1="18516" y1="82778" x2="13125" y2="90278"/>
                        <a14:foregroundMark x1="13125" y1="90278" x2="13125" y2="91389"/>
                        <a14:foregroundMark x1="74297" y1="94167" x2="87109" y2="91389"/>
                        <a14:foregroundMark x1="87109" y1="91389" x2="93594" y2="82917"/>
                        <a14:foregroundMark x1="93594" y1="82917" x2="91094" y2="11528"/>
                        <a14:foregroundMark x1="91094" y1="11528" x2="75391" y2="96111"/>
                        <a14:foregroundMark x1="90156" y1="76806" x2="88828" y2="40417"/>
                        <a14:foregroundMark x1="88828" y1="40417" x2="85391" y2="68194"/>
                        <a14:foregroundMark x1="85391" y1="68194" x2="88203" y2="72917"/>
                        <a14:foregroundMark x1="85313" y1="95278" x2="93438" y2="90556"/>
                        <a14:foregroundMark x1="93438" y1="90556" x2="88828" y2="93333"/>
                        <a14:foregroundMark x1="93906" y1="36806" x2="93906" y2="20000"/>
                        <a14:foregroundMark x1="93906" y1="20000" x2="90234" y2="7361"/>
                        <a14:foregroundMark x1="90234" y1="7361" x2="84063" y2="33889"/>
                        <a14:foregroundMark x1="84063" y1="33889" x2="93672" y2="38056"/>
                        <a14:foregroundMark x1="93906" y1="14861" x2="90078" y2="5278"/>
                        <a14:foregroundMark x1="90078" y1="5278" x2="87656" y2="19722"/>
                        <a14:foregroundMark x1="87656" y1="19722" x2="93906" y2="15556"/>
                        <a14:foregroundMark x1="93906" y1="15556" x2="93906" y2="15556"/>
                        <a14:foregroundMark x1="89922" y1="5417" x2="15547" y2="17917"/>
                        <a14:foregroundMark x1="15547" y1="17917" x2="16875" y2="18333"/>
                        <a14:foregroundMark x1="15547" y1="17917" x2="21641" y2="5833"/>
                        <a14:foregroundMark x1="21641" y1="5833" x2="31094" y2="4306"/>
                        <a14:foregroundMark x1="31094" y1="4306" x2="65156" y2="8194"/>
                        <a14:foregroundMark x1="65156" y1="8194" x2="63359" y2="22500"/>
                        <a14:foregroundMark x1="63359" y1="22500" x2="26328" y2="25833"/>
                        <a14:foregroundMark x1="26328" y1="25833" x2="15469" y2="21389"/>
                        <a14:foregroundMark x1="15469" y1="21389" x2="13984" y2="20000"/>
                        <a14:foregroundMark x1="15156" y1="90556" x2="69844" y2="84722"/>
                        <a14:foregroundMark x1="69844" y1="84722" x2="79609" y2="86250"/>
                        <a14:foregroundMark x1="79609" y1="86250" x2="71016" y2="95694"/>
                        <a14:foregroundMark x1="71016" y1="95694" x2="34375" y2="92778"/>
                        <a14:foregroundMark x1="34375" y1="92778" x2="32344" y2="91389"/>
                        <a14:foregroundMark x1="12891" y1="25417" x2="21406" y2="11389"/>
                        <a14:foregroundMark x1="21406" y1="11389" x2="13672" y2="8611"/>
                        <a14:foregroundMark x1="13672" y1="8611" x2="12891" y2="25972"/>
                        <a14:foregroundMark x1="12891" y1="25972" x2="13125" y2="27778"/>
                        <a14:foregroundMark x1="26406" y1="57222" x2="38906" y2="75972"/>
                        <a14:foregroundMark x1="38906" y1="75972" x2="61328" y2="82500"/>
                        <a14:foregroundMark x1="61328" y1="82500" x2="75469" y2="72500"/>
                        <a14:foregroundMark x1="75469" y1="72500" x2="56250" y2="56806"/>
                        <a14:foregroundMark x1="56250" y1="56806" x2="22813" y2="55278"/>
                        <a14:foregroundMark x1="22813" y1="55278" x2="22813" y2="55278"/>
                        <a14:foregroundMark x1="26563" y1="79167" x2="57891" y2="83611"/>
                        <a14:foregroundMark x1="57891" y1="83611" x2="73203" y2="66111"/>
                        <a14:foregroundMark x1="73203" y1="66111" x2="57656" y2="53889"/>
                        <a14:foregroundMark x1="57656" y1="53889" x2="33125" y2="62917"/>
                        <a14:foregroundMark x1="33125" y1="62917" x2="25313" y2="77778"/>
                        <a14:foregroundMark x1="25313" y1="77778" x2="28828" y2="85833"/>
                        <a14:foregroundMark x1="50000" y1="67778" x2="52188" y2="69028"/>
                        <a14:foregroundMark x1="46250" y1="62778" x2="52812" y2="84583"/>
                        <a14:foregroundMark x1="52812" y1="84583" x2="61641" y2="72500"/>
                        <a14:foregroundMark x1="61641" y1="72500" x2="41406" y2="62778"/>
                        <a14:foregroundMark x1="34766" y1="75694" x2="53438" y2="72361"/>
                        <a14:foregroundMark x1="53438" y1="72361" x2="41406" y2="64028"/>
                        <a14:foregroundMark x1="41406" y1="64028" x2="33438" y2="69167"/>
                        <a14:foregroundMark x1="33438" y1="69167" x2="37188" y2="77639"/>
                        <a14:foregroundMark x1="38984" y1="70556" x2="42500" y2="73750"/>
                        <a14:foregroundMark x1="63438" y1="20694" x2="83125" y2="13611"/>
                        <a14:foregroundMark x1="83125" y1="13611" x2="70391" y2="26389"/>
                        <a14:foregroundMark x1="70391" y1="26389" x2="63438" y2="22361"/>
                        <a14:foregroundMark x1="65703" y1="17917" x2="73594" y2="1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05" y="2879093"/>
            <a:ext cx="6097783" cy="34300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스토리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08F676-AC6E-0599-05C4-6886C67C6E2B}"/>
              </a:ext>
            </a:extLst>
          </p:cNvPr>
          <p:cNvSpPr/>
          <p:nvPr/>
        </p:nvSpPr>
        <p:spPr>
          <a:xfrm>
            <a:off x="3141485" y="4986162"/>
            <a:ext cx="2869594" cy="567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D9FC70CC-4A72-BD34-9107-383D04A91C9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1701751" y="4276761"/>
            <a:ext cx="1439735" cy="9930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E74F9D-F369-9B55-3BAB-2CD1BBB45A41}"/>
              </a:ext>
            </a:extLst>
          </p:cNvPr>
          <p:cNvSpPr txBox="1"/>
          <p:nvPr/>
        </p:nvSpPr>
        <p:spPr>
          <a:xfrm>
            <a:off x="1098958" y="4122872"/>
            <a:ext cx="60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35A716-2C39-D50A-7222-54C1E4C844DC}"/>
              </a:ext>
            </a:extLst>
          </p:cNvPr>
          <p:cNvSpPr/>
          <p:nvPr/>
        </p:nvSpPr>
        <p:spPr>
          <a:xfrm>
            <a:off x="4316503" y="4230577"/>
            <a:ext cx="369116" cy="40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B23AA30-923E-107A-24CC-0BFFCC5A234B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685619" y="3965522"/>
            <a:ext cx="3113912" cy="46512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A2D20D-5FC9-9957-354A-39D5B1BF3FAA}"/>
              </a:ext>
            </a:extLst>
          </p:cNvPr>
          <p:cNvSpPr txBox="1"/>
          <p:nvPr/>
        </p:nvSpPr>
        <p:spPr>
          <a:xfrm>
            <a:off x="7799531" y="3273024"/>
            <a:ext cx="1107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캐릭터</a:t>
            </a:r>
            <a:endParaRPr lang="en-US" altLang="ko-KR" sz="1400" dirty="0"/>
          </a:p>
          <a:p>
            <a:r>
              <a:rPr lang="en-US" altLang="ko-KR" sz="1400" dirty="0"/>
              <a:t>HP : 100</a:t>
            </a:r>
          </a:p>
          <a:p>
            <a:r>
              <a:rPr lang="en-US" altLang="ko-KR" sz="1400" dirty="0"/>
              <a:t>MP : 50</a:t>
            </a:r>
          </a:p>
          <a:p>
            <a:r>
              <a:rPr lang="ko-KR" altLang="en-US" sz="1400" dirty="0"/>
              <a:t>공격력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30</a:t>
            </a:r>
          </a:p>
          <a:p>
            <a:r>
              <a:rPr lang="ko-KR" altLang="en-US" sz="1400" dirty="0"/>
              <a:t>방어력 </a:t>
            </a:r>
            <a:r>
              <a:rPr lang="en-US" altLang="ko-KR" sz="1400" dirty="0"/>
              <a:t>: 10</a:t>
            </a:r>
          </a:p>
          <a:p>
            <a:r>
              <a:rPr lang="ko-KR" altLang="en-US" sz="1400" dirty="0"/>
              <a:t>이동속도 </a:t>
            </a:r>
            <a:r>
              <a:rPr lang="en-US" altLang="ko-KR" sz="1400" dirty="0"/>
              <a:t>: 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93C063-965F-2847-A5FA-60B9D1A2CB73}"/>
              </a:ext>
            </a:extLst>
          </p:cNvPr>
          <p:cNvSpPr/>
          <p:nvPr/>
        </p:nvSpPr>
        <p:spPr>
          <a:xfrm>
            <a:off x="2999432" y="3366839"/>
            <a:ext cx="1568741" cy="400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21598F6-CDBB-2EF2-DED0-EC30A16BE53E}"/>
              </a:ext>
            </a:extLst>
          </p:cNvPr>
          <p:cNvCxnSpPr>
            <a:cxnSpLocks/>
            <a:stCxn id="27" idx="0"/>
            <a:endCxn id="30" idx="1"/>
          </p:cNvCxnSpPr>
          <p:nvPr/>
        </p:nvCxnSpPr>
        <p:spPr>
          <a:xfrm rot="5400000" flipH="1" flipV="1">
            <a:off x="4169903" y="2292921"/>
            <a:ext cx="687818" cy="146001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017B5D-1E47-12D7-84C9-EAD32E033C03}"/>
              </a:ext>
            </a:extLst>
          </p:cNvPr>
          <p:cNvSpPr txBox="1"/>
          <p:nvPr/>
        </p:nvSpPr>
        <p:spPr>
          <a:xfrm>
            <a:off x="5243821" y="2525132"/>
            <a:ext cx="127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HP </a:t>
            </a:r>
            <a:r>
              <a:rPr lang="ko-KR" altLang="en-US" sz="1400" dirty="0"/>
              <a:t>바와 </a:t>
            </a:r>
            <a:r>
              <a:rPr lang="en-US" altLang="ko-KR" sz="1400" dirty="0"/>
              <a:t>MP </a:t>
            </a:r>
            <a:r>
              <a:rPr lang="ko-KR" altLang="en-US" sz="1400" dirty="0"/>
              <a:t>바</a:t>
            </a:r>
          </a:p>
        </p:txBody>
      </p:sp>
    </p:spTree>
    <p:extLst>
      <p:ext uri="{BB962C8B-B14F-4D97-AF65-F5344CB8AC3E}">
        <p14:creationId xmlns:p14="http://schemas.microsoft.com/office/powerpoint/2010/main" val="65997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5A95AA-D9F8-6014-30E7-FBE5A5E9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89" b="94583" l="10000" r="95156">
                        <a14:foregroundMark x1="15078" y1="11806" x2="43281" y2="8889"/>
                        <a14:foregroundMark x1="43281" y1="8889" x2="85547" y2="10417"/>
                        <a14:foregroundMark x1="85547" y1="10417" x2="90313" y2="15000"/>
                        <a14:foregroundMark x1="90313" y1="15000" x2="93281" y2="30556"/>
                        <a14:foregroundMark x1="93281" y1="30556" x2="91953" y2="80833"/>
                        <a14:foregroundMark x1="91953" y1="80833" x2="90156" y2="89444"/>
                        <a14:foregroundMark x1="90156" y1="89444" x2="86563" y2="93472"/>
                        <a14:foregroundMark x1="86563" y1="93472" x2="70313" y2="94861"/>
                        <a14:foregroundMark x1="70313" y1="94861" x2="16406" y2="89167"/>
                        <a14:foregroundMark x1="16406" y1="89167" x2="12812" y2="84861"/>
                        <a14:foregroundMark x1="12812" y1="84861" x2="12422" y2="56806"/>
                        <a14:foregroundMark x1="12422" y1="56806" x2="14688" y2="11806"/>
                        <a14:foregroundMark x1="12969" y1="16389" x2="14609" y2="7083"/>
                        <a14:foregroundMark x1="14609" y1="7083" x2="15625" y2="6389"/>
                        <a14:foregroundMark x1="19297" y1="5833" x2="57969" y2="5833"/>
                        <a14:foregroundMark x1="57969" y1="5833" x2="66953" y2="5694"/>
                        <a14:foregroundMark x1="66953" y1="5694" x2="87031" y2="6250"/>
                        <a14:foregroundMark x1="87031" y1="6250" x2="91172" y2="10278"/>
                        <a14:foregroundMark x1="91172" y1="10278" x2="93828" y2="15694"/>
                        <a14:foregroundMark x1="93828" y1="15694" x2="95153" y2="21111"/>
                        <a14:foregroundMark x1="95276" y1="25833" x2="95156" y2="29722"/>
                        <a14:foregroundMark x1="95156" y1="29722" x2="91875" y2="43194"/>
                        <a14:backgroundMark x1="95469" y1="21111" x2="95469" y2="2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0" y="2875181"/>
            <a:ext cx="6097785" cy="34300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1F8F6B-8952-31C0-5EC6-88B268881996}"/>
              </a:ext>
            </a:extLst>
          </p:cNvPr>
          <p:cNvSpPr/>
          <p:nvPr/>
        </p:nvSpPr>
        <p:spPr>
          <a:xfrm>
            <a:off x="3972555" y="3362172"/>
            <a:ext cx="1568741" cy="246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2A4D6FD-5A72-352F-913F-718C9A7C786C}"/>
              </a:ext>
            </a:extLst>
          </p:cNvPr>
          <p:cNvCxnSpPr>
            <a:cxnSpLocks/>
            <a:stCxn id="7" idx="0"/>
            <a:endCxn id="9" idx="1"/>
          </p:cNvCxnSpPr>
          <p:nvPr/>
        </p:nvCxnSpPr>
        <p:spPr>
          <a:xfrm rot="5400000" flipH="1" flipV="1">
            <a:off x="4741473" y="2647139"/>
            <a:ext cx="730486" cy="6995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574E5F-6D4F-98B0-BEB1-401273C0E1CF}"/>
              </a:ext>
            </a:extLst>
          </p:cNvPr>
          <p:cNvSpPr txBox="1"/>
          <p:nvPr/>
        </p:nvSpPr>
        <p:spPr>
          <a:xfrm>
            <a:off x="5456506" y="2477797"/>
            <a:ext cx="300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똥 피하기</a:t>
            </a:r>
            <a:r>
              <a:rPr lang="en-US" altLang="ko-KR" sz="1400" dirty="0"/>
              <a:t>(</a:t>
            </a:r>
            <a:r>
              <a:rPr lang="ko-KR" altLang="en-US" sz="1400" dirty="0"/>
              <a:t>미니게임</a:t>
            </a:r>
            <a:r>
              <a:rPr lang="en-US" altLang="ko-KR" sz="1400" dirty="0"/>
              <a:t>) : </a:t>
            </a:r>
            <a:r>
              <a:rPr lang="ko-KR" altLang="en-US" sz="1400" dirty="0"/>
              <a:t>똥에 맞으면 게임 종료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9AA4BFBE-C6E6-A4E2-75A7-6E75B5B30EE7}"/>
              </a:ext>
            </a:extLst>
          </p:cNvPr>
          <p:cNvSpPr/>
          <p:nvPr/>
        </p:nvSpPr>
        <p:spPr>
          <a:xfrm>
            <a:off x="5012789" y="3429000"/>
            <a:ext cx="528507" cy="100668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029A2C-1D0C-2BC9-D221-BF238003F8AA}"/>
              </a:ext>
            </a:extLst>
          </p:cNvPr>
          <p:cNvSpPr/>
          <p:nvPr/>
        </p:nvSpPr>
        <p:spPr>
          <a:xfrm>
            <a:off x="4074870" y="3402020"/>
            <a:ext cx="371295" cy="1517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D03E65-F6D7-83E2-E950-9F8AB3709E08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rot="16200000" flipV="1">
            <a:off x="3506550" y="2648051"/>
            <a:ext cx="690942" cy="8169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330416-C146-2F96-A75F-B20DC3438CCC}"/>
              </a:ext>
            </a:extLst>
          </p:cNvPr>
          <p:cNvSpPr txBox="1"/>
          <p:nvPr/>
        </p:nvSpPr>
        <p:spPr>
          <a:xfrm>
            <a:off x="2440881" y="2403301"/>
            <a:ext cx="200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동전 양에 따라 능력치 변함 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4A802EB-6E52-F196-F5DE-DC5B1824204B}"/>
              </a:ext>
            </a:extLst>
          </p:cNvPr>
          <p:cNvCxnSpPr>
            <a:cxnSpLocks/>
            <a:stCxn id="7" idx="2"/>
            <a:endCxn id="42" idx="1"/>
          </p:cNvCxnSpPr>
          <p:nvPr/>
        </p:nvCxnSpPr>
        <p:spPr>
          <a:xfrm rot="16200000" flipH="1">
            <a:off x="4716260" y="5871014"/>
            <a:ext cx="556785" cy="47545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F18AF0-1A88-109E-3BD5-95AA630EC7AF}"/>
              </a:ext>
            </a:extLst>
          </p:cNvPr>
          <p:cNvSpPr/>
          <p:nvPr/>
        </p:nvSpPr>
        <p:spPr>
          <a:xfrm>
            <a:off x="4160939" y="5349664"/>
            <a:ext cx="295013" cy="380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0E03CB-A0A1-9F29-224C-A8CCB6F851CB}"/>
              </a:ext>
            </a:extLst>
          </p:cNvPr>
          <p:cNvSpPr/>
          <p:nvPr/>
        </p:nvSpPr>
        <p:spPr>
          <a:xfrm>
            <a:off x="5084873" y="5348550"/>
            <a:ext cx="295013" cy="380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96DAAD0E-C9C0-A1D0-501F-4FA3A381AB0D}"/>
              </a:ext>
            </a:extLst>
          </p:cNvPr>
          <p:cNvCxnSpPr>
            <a:cxnSpLocks/>
            <a:stCxn id="35" idx="2"/>
            <a:endCxn id="37" idx="2"/>
          </p:cNvCxnSpPr>
          <p:nvPr/>
        </p:nvCxnSpPr>
        <p:spPr>
          <a:xfrm rot="5400000" flipH="1" flipV="1">
            <a:off x="4769856" y="5267157"/>
            <a:ext cx="1114" cy="923934"/>
          </a:xfrm>
          <a:prstGeom prst="bentConnector3">
            <a:avLst>
              <a:gd name="adj1" fmla="val -2052064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5370274-9334-7486-12B8-D82CFA3711DD}"/>
              </a:ext>
            </a:extLst>
          </p:cNvPr>
          <p:cNvSpPr txBox="1"/>
          <p:nvPr/>
        </p:nvSpPr>
        <p:spPr>
          <a:xfrm>
            <a:off x="5232379" y="6233245"/>
            <a:ext cx="90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좌</a:t>
            </a:r>
            <a:r>
              <a:rPr lang="en-US" altLang="ko-KR" sz="1400" dirty="0"/>
              <a:t>/</a:t>
            </a:r>
            <a:r>
              <a:rPr lang="ko-KR" altLang="en-US" sz="1400" dirty="0"/>
              <a:t>우 이동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94610E4-129F-CBFB-8E9A-C14D513DE975}"/>
              </a:ext>
            </a:extLst>
          </p:cNvPr>
          <p:cNvSpPr/>
          <p:nvPr/>
        </p:nvSpPr>
        <p:spPr>
          <a:xfrm>
            <a:off x="4545195" y="4665014"/>
            <a:ext cx="201704" cy="11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6247D49-8379-6975-A666-834FDB30EF93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rot="5400000" flipH="1" flipV="1">
            <a:off x="6190800" y="2083681"/>
            <a:ext cx="1036581" cy="41260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63983E5-C0F3-7729-5409-9FD9F35DC49D}"/>
              </a:ext>
            </a:extLst>
          </p:cNvPr>
          <p:cNvSpPr txBox="1"/>
          <p:nvPr/>
        </p:nvSpPr>
        <p:spPr>
          <a:xfrm>
            <a:off x="8002960" y="3320656"/>
            <a:ext cx="1538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랜덤으로 똥이 떨어짐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4E9C50-B11B-9D0F-9A01-A030CE1B5266}"/>
              </a:ext>
            </a:extLst>
          </p:cNvPr>
          <p:cNvSpPr txBox="1"/>
          <p:nvPr/>
        </p:nvSpPr>
        <p:spPr>
          <a:xfrm>
            <a:off x="7561367" y="4829118"/>
            <a:ext cx="2650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던전 입장 시 미니게임 플레이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결과에 따라 적 </a:t>
            </a:r>
            <a:r>
              <a:rPr lang="ko-KR" altLang="en-US" dirty="0" err="1"/>
              <a:t>스탯</a:t>
            </a:r>
            <a:r>
              <a:rPr lang="ko-KR" altLang="en-US" dirty="0"/>
              <a:t> 감소 및 캐릭터 체력 회복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4EEFAFD-83B7-D3C3-1ED1-1DBAABBACA76}"/>
              </a:ext>
            </a:extLst>
          </p:cNvPr>
          <p:cNvSpPr/>
          <p:nvPr/>
        </p:nvSpPr>
        <p:spPr>
          <a:xfrm>
            <a:off x="7534500" y="4778975"/>
            <a:ext cx="2677788" cy="1250472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97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게임 조작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pic>
        <p:nvPicPr>
          <p:cNvPr id="14" name="그림 13" descr="텍스트, 모니터이(가) 표시된 사진&#10;&#10;자동 생성된 설명">
            <a:extLst>
              <a:ext uri="{FF2B5EF4-FFF2-40B4-BE49-F238E27FC236}">
                <a16:creationId xmlns:a16="http://schemas.microsoft.com/office/drawing/2014/main" id="{3E7184C7-EE88-D443-5DC9-2F6D40151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5556" l="10000" r="94453">
                        <a14:foregroundMark x1="19609" y1="18333" x2="17500" y2="25556"/>
                        <a14:foregroundMark x1="17500" y1="25556" x2="17578" y2="23056"/>
                        <a14:foregroundMark x1="17188" y1="11806" x2="21250" y2="12361"/>
                        <a14:foregroundMark x1="21250" y1="12361" x2="47344" y2="12222"/>
                        <a14:foregroundMark x1="47344" y1="12222" x2="62656" y2="12222"/>
                        <a14:foregroundMark x1="62656" y1="12222" x2="86094" y2="11528"/>
                        <a14:foregroundMark x1="86094" y1="11528" x2="89609" y2="21806"/>
                        <a14:foregroundMark x1="89609" y1="21806" x2="86406" y2="80278"/>
                        <a14:foregroundMark x1="86406" y1="80278" x2="85078" y2="88611"/>
                        <a14:foregroundMark x1="85078" y1="88611" x2="20078" y2="87083"/>
                        <a14:foregroundMark x1="20078" y1="87083" x2="14141" y2="84167"/>
                        <a14:foregroundMark x1="14141" y1="84167" x2="12188" y2="71389"/>
                        <a14:foregroundMark x1="12188" y1="71389" x2="13828" y2="15556"/>
                        <a14:foregroundMark x1="13828" y1="15556" x2="17422" y2="8750"/>
                        <a14:foregroundMark x1="17422" y1="8750" x2="26172" y2="5833"/>
                        <a14:foregroundMark x1="26172" y1="5833" x2="68750" y2="9583"/>
                        <a14:foregroundMark x1="68750" y1="9583" x2="89609" y2="7639"/>
                        <a14:foregroundMark x1="89609" y1="7639" x2="94766" y2="9583"/>
                        <a14:foregroundMark x1="94766" y1="9583" x2="93984" y2="43056"/>
                        <a14:foregroundMark x1="93984" y1="43056" x2="88906" y2="80139"/>
                        <a14:foregroundMark x1="88906" y1="80139" x2="84531" y2="90833"/>
                        <a14:foregroundMark x1="84531" y1="90833" x2="79688" y2="95556"/>
                        <a14:foregroundMark x1="79688" y1="95556" x2="24531" y2="88750"/>
                        <a14:foregroundMark x1="87109" y1="90833" x2="93203" y2="72083"/>
                        <a14:foregroundMark x1="93203" y1="72083" x2="92344" y2="8611"/>
                        <a14:foregroundMark x1="92344" y1="8611" x2="51172" y2="3472"/>
                        <a14:foregroundMark x1="51172" y1="3472" x2="41953" y2="5694"/>
                        <a14:foregroundMark x1="93906" y1="10000" x2="94453" y2="6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0" y="2787917"/>
            <a:ext cx="6097783" cy="34300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D8CB88-0F74-4271-1CAD-F972A50E3D55}"/>
              </a:ext>
            </a:extLst>
          </p:cNvPr>
          <p:cNvSpPr/>
          <p:nvPr/>
        </p:nvSpPr>
        <p:spPr>
          <a:xfrm>
            <a:off x="4373968" y="4087948"/>
            <a:ext cx="594156" cy="414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FAE1260-4AFF-1F66-8F52-8FEE021227A9}"/>
              </a:ext>
            </a:extLst>
          </p:cNvPr>
          <p:cNvCxnSpPr>
            <a:cxnSpLocks/>
            <a:stCxn id="15" idx="0"/>
            <a:endCxn id="17" idx="3"/>
          </p:cNvCxnSpPr>
          <p:nvPr/>
        </p:nvCxnSpPr>
        <p:spPr>
          <a:xfrm rot="16200000" flipV="1">
            <a:off x="3506662" y="2923563"/>
            <a:ext cx="1641058" cy="68771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4BF8FA-BB02-2366-2273-3C8F6CEC2D96}"/>
              </a:ext>
            </a:extLst>
          </p:cNvPr>
          <p:cNvSpPr txBox="1"/>
          <p:nvPr/>
        </p:nvSpPr>
        <p:spPr>
          <a:xfrm>
            <a:off x="3303686" y="2293001"/>
            <a:ext cx="67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공격 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A65C35-5AD3-CAB2-1C5B-1D2C145BC413}"/>
              </a:ext>
            </a:extLst>
          </p:cNvPr>
          <p:cNvSpPr/>
          <p:nvPr/>
        </p:nvSpPr>
        <p:spPr>
          <a:xfrm>
            <a:off x="5495405" y="5013558"/>
            <a:ext cx="480352" cy="54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701B674-2CA0-22E9-766A-76C7067908B0}"/>
              </a:ext>
            </a:extLst>
          </p:cNvPr>
          <p:cNvCxnSpPr>
            <a:cxnSpLocks/>
            <a:stCxn id="25" idx="2"/>
            <a:endCxn id="36" idx="1"/>
          </p:cNvCxnSpPr>
          <p:nvPr/>
        </p:nvCxnSpPr>
        <p:spPr>
          <a:xfrm rot="16200000" flipH="1">
            <a:off x="5478280" y="5811663"/>
            <a:ext cx="875021" cy="36041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7A9073-53A9-61DA-0E68-76B8EB8F421D}"/>
              </a:ext>
            </a:extLst>
          </p:cNvPr>
          <p:cNvSpPr txBox="1"/>
          <p:nvPr/>
        </p:nvSpPr>
        <p:spPr>
          <a:xfrm>
            <a:off x="6096000" y="6167774"/>
            <a:ext cx="233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스킬 버튼</a:t>
            </a:r>
            <a:endParaRPr lang="en-US" altLang="ko-KR" sz="1400" dirty="0"/>
          </a:p>
          <a:p>
            <a:r>
              <a:rPr lang="ko-KR" altLang="en-US" sz="1400" dirty="0"/>
              <a:t>누르는 시간마다 스킬 발동이 다름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212ABC3-8998-6137-0581-4E32CF7EAC75}"/>
              </a:ext>
            </a:extLst>
          </p:cNvPr>
          <p:cNvSpPr/>
          <p:nvPr/>
        </p:nvSpPr>
        <p:spPr>
          <a:xfrm>
            <a:off x="6082396" y="4958768"/>
            <a:ext cx="480352" cy="54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D814182-B63D-2F54-0BDE-F30B7ACCB12C}"/>
              </a:ext>
            </a:extLst>
          </p:cNvPr>
          <p:cNvCxnSpPr>
            <a:cxnSpLocks/>
            <a:stCxn id="42" idx="2"/>
            <a:endCxn id="48" idx="1"/>
          </p:cNvCxnSpPr>
          <p:nvPr/>
        </p:nvCxnSpPr>
        <p:spPr>
          <a:xfrm rot="16200000" flipH="1">
            <a:off x="6632868" y="5189277"/>
            <a:ext cx="560480" cy="118107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A5234C-7D2D-D162-EB77-DC68274A0E8E}"/>
              </a:ext>
            </a:extLst>
          </p:cNvPr>
          <p:cNvSpPr txBox="1"/>
          <p:nvPr/>
        </p:nvSpPr>
        <p:spPr>
          <a:xfrm>
            <a:off x="7503644" y="5798443"/>
            <a:ext cx="226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공격 버튼</a:t>
            </a:r>
            <a:endParaRPr lang="en-US" altLang="ko-KR" sz="1400" dirty="0"/>
          </a:p>
          <a:p>
            <a:r>
              <a:rPr lang="ko-KR" altLang="en-US" sz="1400" dirty="0"/>
              <a:t>누르고 있으면 최대 연속 </a:t>
            </a:r>
            <a:r>
              <a:rPr lang="en-US" altLang="ko-KR" sz="1400" dirty="0"/>
              <a:t>3</a:t>
            </a:r>
            <a:r>
              <a:rPr lang="ko-KR" altLang="en-US" sz="1400" dirty="0"/>
              <a:t>번 공격</a:t>
            </a:r>
            <a:endParaRPr lang="en-US" altLang="ko-KR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80DA8AE-2AD2-EDA1-5D42-FB7BAC55DD6D}"/>
              </a:ext>
            </a:extLst>
          </p:cNvPr>
          <p:cNvSpPr/>
          <p:nvPr/>
        </p:nvSpPr>
        <p:spPr>
          <a:xfrm>
            <a:off x="6171214" y="4484101"/>
            <a:ext cx="480352" cy="40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749CBC5-1DB0-6A7B-4FFF-C665473FC79B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6651566" y="4685827"/>
            <a:ext cx="934700" cy="82234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0F2EB96-813D-8B18-3EB9-84FA437317EE}"/>
              </a:ext>
            </a:extLst>
          </p:cNvPr>
          <p:cNvSpPr/>
          <p:nvPr/>
        </p:nvSpPr>
        <p:spPr>
          <a:xfrm>
            <a:off x="5656357" y="4575195"/>
            <a:ext cx="480352" cy="40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E8A3A77-81EB-0D90-5B78-9D00D6595FB7}"/>
              </a:ext>
            </a:extLst>
          </p:cNvPr>
          <p:cNvCxnSpPr>
            <a:cxnSpLocks/>
            <a:stCxn id="54" idx="1"/>
            <a:endCxn id="88" idx="0"/>
          </p:cNvCxnSpPr>
          <p:nvPr/>
        </p:nvCxnSpPr>
        <p:spPr>
          <a:xfrm rot="10800000" flipV="1">
            <a:off x="4680873" y="4776921"/>
            <a:ext cx="975484" cy="12831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A533DCD-9275-C465-D14F-B61BBBCECEE2}"/>
              </a:ext>
            </a:extLst>
          </p:cNvPr>
          <p:cNvSpPr txBox="1"/>
          <p:nvPr/>
        </p:nvSpPr>
        <p:spPr>
          <a:xfrm>
            <a:off x="7586266" y="5246566"/>
            <a:ext cx="2184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방어 버튼</a:t>
            </a:r>
            <a:endParaRPr lang="en-US" altLang="ko-KR" sz="1400" dirty="0"/>
          </a:p>
          <a:p>
            <a:r>
              <a:rPr lang="ko-KR" altLang="en-US" sz="1400" dirty="0"/>
              <a:t>누르고 있으면 피격 데미지 감소</a:t>
            </a:r>
            <a:endParaRPr lang="en-US" altLang="ko-KR" sz="14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9F6136B-76A9-528F-EC46-B036FE64EDA2}"/>
              </a:ext>
            </a:extLst>
          </p:cNvPr>
          <p:cNvSpPr/>
          <p:nvPr/>
        </p:nvSpPr>
        <p:spPr>
          <a:xfrm>
            <a:off x="6161620" y="4004708"/>
            <a:ext cx="480352" cy="403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FFB946BA-4835-FCCE-27FD-C8CCCE977BE1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641972" y="4206434"/>
            <a:ext cx="944294" cy="2616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5A6A4E7-3B05-96CE-361A-042D8261EF85}"/>
              </a:ext>
            </a:extLst>
          </p:cNvPr>
          <p:cNvSpPr txBox="1"/>
          <p:nvPr/>
        </p:nvSpPr>
        <p:spPr>
          <a:xfrm>
            <a:off x="7586266" y="4206434"/>
            <a:ext cx="2001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대쉬</a:t>
            </a:r>
            <a:r>
              <a:rPr lang="ko-KR" altLang="en-US" sz="1400" dirty="0"/>
              <a:t> 버튼</a:t>
            </a:r>
            <a:endParaRPr lang="en-US" altLang="ko-KR" sz="1400" dirty="0"/>
          </a:p>
          <a:p>
            <a:r>
              <a:rPr lang="ko-KR" altLang="en-US" sz="1400" dirty="0"/>
              <a:t>누르고 있으면 이동 감소 증가</a:t>
            </a:r>
            <a:endParaRPr lang="en-US" altLang="ko-KR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1B5955-4673-BFF5-3D1F-D96BF4F9D599}"/>
              </a:ext>
            </a:extLst>
          </p:cNvPr>
          <p:cNvSpPr txBox="1"/>
          <p:nvPr/>
        </p:nvSpPr>
        <p:spPr>
          <a:xfrm>
            <a:off x="3721628" y="6060053"/>
            <a:ext cx="1918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구르기 버튼</a:t>
            </a:r>
            <a:endParaRPr lang="en-US" altLang="ko-KR" sz="1400" dirty="0"/>
          </a:p>
          <a:p>
            <a:r>
              <a:rPr lang="ko-KR" altLang="en-US" sz="1400" dirty="0"/>
              <a:t>구르는 동안 피격 데미지 </a:t>
            </a:r>
            <a:r>
              <a:rPr lang="en-US" altLang="ko-KR" sz="1400" dirty="0"/>
              <a:t>X</a:t>
            </a:r>
          </a:p>
          <a:p>
            <a:r>
              <a:rPr lang="ko-KR" altLang="en-US" sz="1400" dirty="0"/>
              <a:t>잠깐동안 느려짐</a:t>
            </a:r>
            <a:endParaRPr lang="en-US" altLang="ko-KR" sz="14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9BD51A0-9433-3386-D18E-29E2754A25D3}"/>
              </a:ext>
            </a:extLst>
          </p:cNvPr>
          <p:cNvSpPr/>
          <p:nvPr/>
        </p:nvSpPr>
        <p:spPr>
          <a:xfrm>
            <a:off x="2892992" y="4313582"/>
            <a:ext cx="944294" cy="932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C5919919-2D21-4710-6BF5-DA7970039F57}"/>
              </a:ext>
            </a:extLst>
          </p:cNvPr>
          <p:cNvCxnSpPr>
            <a:cxnSpLocks/>
            <a:stCxn id="92" idx="1"/>
            <a:endCxn id="94" idx="3"/>
          </p:cNvCxnSpPr>
          <p:nvPr/>
        </p:nvCxnSpPr>
        <p:spPr>
          <a:xfrm rot="10800000">
            <a:off x="1602298" y="3904414"/>
            <a:ext cx="1290695" cy="8756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FDDCB88-E367-B41C-8A92-1C56EE83A8EB}"/>
              </a:ext>
            </a:extLst>
          </p:cNvPr>
          <p:cNvSpPr txBox="1"/>
          <p:nvPr/>
        </p:nvSpPr>
        <p:spPr>
          <a:xfrm>
            <a:off x="884919" y="3750525"/>
            <a:ext cx="71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조이스틱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6232740-3BF6-8352-8A41-3AAD63372E74}"/>
              </a:ext>
            </a:extLst>
          </p:cNvPr>
          <p:cNvSpPr/>
          <p:nvPr/>
        </p:nvSpPr>
        <p:spPr>
          <a:xfrm>
            <a:off x="5375164" y="3880463"/>
            <a:ext cx="480352" cy="414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AA46D7D-2913-C7DE-1FB9-227C08089AAA}"/>
              </a:ext>
            </a:extLst>
          </p:cNvPr>
          <p:cNvCxnSpPr>
            <a:cxnSpLocks/>
            <a:stCxn id="106" idx="0"/>
            <a:endCxn id="108" idx="1"/>
          </p:cNvCxnSpPr>
          <p:nvPr/>
        </p:nvCxnSpPr>
        <p:spPr>
          <a:xfrm rot="5400000" flipH="1" flipV="1">
            <a:off x="6248552" y="2359553"/>
            <a:ext cx="887698" cy="215412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6FCD910-8C55-1B81-10D9-B04EFA7C232E}"/>
              </a:ext>
            </a:extLst>
          </p:cNvPr>
          <p:cNvSpPr txBox="1"/>
          <p:nvPr/>
        </p:nvSpPr>
        <p:spPr>
          <a:xfrm>
            <a:off x="7769463" y="2300267"/>
            <a:ext cx="1157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적</a:t>
            </a:r>
            <a:r>
              <a:rPr lang="en-US" altLang="ko-KR" sz="1400" dirty="0"/>
              <a:t>(</a:t>
            </a:r>
            <a:r>
              <a:rPr lang="ko-KR" altLang="en-US" sz="1400" dirty="0"/>
              <a:t>도적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HP : 100</a:t>
            </a:r>
          </a:p>
          <a:p>
            <a:r>
              <a:rPr lang="ko-KR" altLang="en-US" sz="1400" dirty="0"/>
              <a:t>공격력 </a:t>
            </a:r>
            <a:r>
              <a:rPr lang="en-US" altLang="ko-KR" sz="1400" dirty="0"/>
              <a:t>: 30</a:t>
            </a:r>
          </a:p>
          <a:p>
            <a:r>
              <a:rPr lang="ko-KR" altLang="en-US" sz="1400" dirty="0"/>
              <a:t>공격 속도 </a:t>
            </a:r>
            <a:r>
              <a:rPr lang="en-US" altLang="ko-KR" sz="1400" dirty="0"/>
              <a:t>: 1.1</a:t>
            </a:r>
          </a:p>
          <a:p>
            <a:r>
              <a:rPr lang="ko-KR" altLang="en-US" sz="1400" dirty="0"/>
              <a:t>시야 </a:t>
            </a:r>
            <a:r>
              <a:rPr lang="en-US" altLang="ko-KR" sz="1400" dirty="0"/>
              <a:t>: 2.5</a:t>
            </a:r>
          </a:p>
          <a:p>
            <a:r>
              <a:rPr lang="ko-KR" altLang="en-US" sz="1400" dirty="0"/>
              <a:t>이동 속도 </a:t>
            </a:r>
            <a:r>
              <a:rPr lang="en-US" altLang="ko-KR" sz="1400" dirty="0"/>
              <a:t>: 3</a:t>
            </a:r>
            <a:endParaRPr lang="ko-KR" altLang="en-US" sz="14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EA3B9B8-5DD0-7F83-35BE-95CD6C285A20}"/>
              </a:ext>
            </a:extLst>
          </p:cNvPr>
          <p:cNvSpPr txBox="1"/>
          <p:nvPr/>
        </p:nvSpPr>
        <p:spPr>
          <a:xfrm>
            <a:off x="884919" y="3960881"/>
            <a:ext cx="1241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원하는 방향으로 캐릭터 이동</a:t>
            </a:r>
          </a:p>
        </p:txBody>
      </p:sp>
    </p:spTree>
    <p:extLst>
      <p:ext uri="{BB962C8B-B14F-4D97-AF65-F5344CB8AC3E}">
        <p14:creationId xmlns:p14="http://schemas.microsoft.com/office/powerpoint/2010/main" val="1552363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메뉴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1A6011-EC05-BF79-44EE-94D62C2C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6" b="95139" l="10000" r="93906">
                        <a14:foregroundMark x1="15000" y1="12639" x2="15859" y2="61250"/>
                        <a14:foregroundMark x1="19219" y1="14444" x2="56563" y2="3750"/>
                        <a14:foregroundMark x1="56563" y1="3750" x2="77578" y2="12639"/>
                        <a14:foregroundMark x1="77578" y1="12639" x2="89141" y2="30833"/>
                        <a14:foregroundMark x1="89141" y1="30833" x2="92344" y2="57639"/>
                        <a14:foregroundMark x1="92344" y1="57639" x2="88047" y2="79722"/>
                        <a14:foregroundMark x1="88047" y1="79722" x2="80000" y2="90139"/>
                        <a14:foregroundMark x1="80000" y1="90139" x2="34063" y2="93333"/>
                        <a14:foregroundMark x1="34063" y1="93333" x2="19688" y2="88472"/>
                        <a14:foregroundMark x1="19688" y1="88472" x2="11250" y2="71944"/>
                        <a14:foregroundMark x1="11250" y1="71944" x2="18125" y2="16667"/>
                        <a14:foregroundMark x1="18125" y1="16667" x2="21328" y2="10556"/>
                        <a14:foregroundMark x1="21328" y1="10556" x2="21328" y2="10556"/>
                        <a14:foregroundMark x1="55937" y1="9444" x2="64375" y2="8889"/>
                        <a14:foregroundMark x1="64375" y1="8889" x2="81406" y2="10000"/>
                        <a14:foregroundMark x1="81406" y1="10000" x2="87734" y2="13750"/>
                        <a14:foregroundMark x1="87734" y1="13750" x2="90547" y2="41389"/>
                        <a14:foregroundMark x1="88594" y1="50556" x2="87969" y2="61250"/>
                        <a14:foregroundMark x1="87422" y1="31806" x2="86328" y2="51944"/>
                        <a14:foregroundMark x1="86328" y1="51944" x2="88516" y2="64028"/>
                        <a14:foregroundMark x1="88516" y1="64028" x2="88516" y2="30556"/>
                        <a14:foregroundMark x1="88516" y1="30556" x2="86328" y2="31389"/>
                        <a14:foregroundMark x1="86094" y1="24583" x2="83594" y2="42500"/>
                        <a14:foregroundMark x1="83594" y1="42500" x2="84688" y2="74028"/>
                        <a14:foregroundMark x1="84688" y1="74028" x2="89375" y2="79028"/>
                        <a14:foregroundMark x1="89375" y1="79028" x2="91875" y2="48750"/>
                        <a14:foregroundMark x1="91875" y1="48750" x2="87813" y2="33194"/>
                        <a14:foregroundMark x1="87813" y1="33194" x2="86953" y2="33056"/>
                        <a14:foregroundMark x1="83672" y1="89722" x2="88047" y2="88333"/>
                        <a14:foregroundMark x1="88047" y1="88333" x2="94219" y2="70556"/>
                        <a14:foregroundMark x1="94219" y1="70556" x2="93047" y2="22222"/>
                        <a14:foregroundMark x1="93047" y1="22222" x2="89453" y2="12778"/>
                        <a14:foregroundMark x1="89453" y1="12778" x2="50703" y2="7222"/>
                        <a14:foregroundMark x1="50703" y1="7222" x2="18203" y2="8750"/>
                        <a14:foregroundMark x1="14141" y1="84722" x2="14375" y2="92361"/>
                        <a14:foregroundMark x1="14375" y1="92361" x2="18438" y2="95139"/>
                        <a14:foregroundMark x1="18438" y1="95139" x2="20469" y2="94444"/>
                        <a14:foregroundMark x1="30234" y1="87500" x2="66094" y2="83611"/>
                        <a14:foregroundMark x1="66094" y1="83611" x2="67891" y2="83611"/>
                        <a14:foregroundMark x1="82734" y1="94028" x2="90625" y2="89444"/>
                        <a14:foregroundMark x1="90625" y1="89444" x2="93438" y2="85833"/>
                        <a14:foregroundMark x1="78203" y1="9028" x2="82266" y2="8750"/>
                        <a14:foregroundMark x1="82266" y1="8750" x2="89063" y2="10694"/>
                        <a14:foregroundMark x1="89063" y1="10694" x2="93672" y2="15556"/>
                        <a14:foregroundMark x1="93672" y1="15556" x2="93906" y2="16250"/>
                        <a14:foregroundMark x1="16875" y1="8194" x2="12734" y2="34028"/>
                        <a14:foregroundMark x1="12734" y1="34028" x2="12734" y2="48333"/>
                        <a14:foregroundMark x1="83672" y1="8194" x2="91172" y2="7222"/>
                        <a14:foregroundMark x1="91172" y1="7222" x2="92813" y2="7639"/>
                        <a14:backgroundMark x1="10938" y1="72500" x2="10703" y2="6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768" y="3024649"/>
            <a:ext cx="4698572" cy="2642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EA6932-A61A-34FE-3C7B-91E092EF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5833" l="10000" r="94688">
                        <a14:foregroundMark x1="50703" y1="40972" x2="50703" y2="40972"/>
                        <a14:foregroundMark x1="13984" y1="16250" x2="21484" y2="13611"/>
                        <a14:foregroundMark x1="21484" y1="13611" x2="61484" y2="15139"/>
                        <a14:foregroundMark x1="61484" y1="15139" x2="74531" y2="11528"/>
                        <a14:foregroundMark x1="74531" y1="11528" x2="83984" y2="15139"/>
                        <a14:foregroundMark x1="83984" y1="15139" x2="88516" y2="35278"/>
                        <a14:foregroundMark x1="88516" y1="35278" x2="88594" y2="40694"/>
                        <a14:foregroundMark x1="42813" y1="92917" x2="84531" y2="81667"/>
                        <a14:foregroundMark x1="84531" y1="81667" x2="93516" y2="66250"/>
                        <a14:foregroundMark x1="93516" y1="66250" x2="93281" y2="21111"/>
                        <a14:foregroundMark x1="93281" y1="21111" x2="87031" y2="10972"/>
                        <a14:foregroundMark x1="87031" y1="10972" x2="68281" y2="5000"/>
                        <a14:foregroundMark x1="35938" y1="88194" x2="26328" y2="88333"/>
                        <a14:foregroundMark x1="26328" y1="88333" x2="14531" y2="82361"/>
                        <a14:foregroundMark x1="14531" y1="82361" x2="13516" y2="53611"/>
                        <a14:foregroundMark x1="13516" y1="53611" x2="15937" y2="9583"/>
                        <a14:foregroundMark x1="15937" y1="9583" x2="20781" y2="6944"/>
                        <a14:foregroundMark x1="20781" y1="6944" x2="22500" y2="7222"/>
                        <a14:foregroundMark x1="29141" y1="6528" x2="65938" y2="7222"/>
                        <a14:foregroundMark x1="86563" y1="6528" x2="93281" y2="14306"/>
                        <a14:foregroundMark x1="93281" y1="14306" x2="94688" y2="27778"/>
                        <a14:foregroundMark x1="94688" y1="27778" x2="94063" y2="38472"/>
                        <a14:foregroundMark x1="90234" y1="6806" x2="93672" y2="10139"/>
                        <a14:foregroundMark x1="88125" y1="20139" x2="90547" y2="58611"/>
                        <a14:foregroundMark x1="90547" y1="58611" x2="87969" y2="66528"/>
                        <a14:foregroundMark x1="87969" y1="66528" x2="84297" y2="33056"/>
                        <a14:foregroundMark x1="84297" y1="33056" x2="84063" y2="32361"/>
                        <a14:foregroundMark x1="93906" y1="78611" x2="90859" y2="84306"/>
                        <a14:foregroundMark x1="90859" y1="84306" x2="83750" y2="73056"/>
                        <a14:foregroundMark x1="83750" y1="73056" x2="83438" y2="56944"/>
                        <a14:foregroundMark x1="83438" y1="56944" x2="63984" y2="91667"/>
                        <a14:foregroundMark x1="63984" y1="91667" x2="56250" y2="93472"/>
                        <a14:foregroundMark x1="56250" y1="93472" x2="35938" y2="87222"/>
                        <a14:foregroundMark x1="35938" y1="87222" x2="14922" y2="89861"/>
                        <a14:foregroundMark x1="14922" y1="89861" x2="12422" y2="78611"/>
                        <a14:foregroundMark x1="38281" y1="95833" x2="42500" y2="90417"/>
                        <a14:foregroundMark x1="42500" y1="90417" x2="51719" y2="85000"/>
                        <a14:foregroundMark x1="51719" y1="85000" x2="84375" y2="91111"/>
                        <a14:foregroundMark x1="93203" y1="83194" x2="88906" y2="87778"/>
                        <a14:foregroundMark x1="88906" y1="87778" x2="81328" y2="89444"/>
                        <a14:foregroundMark x1="81328" y1="89444" x2="87734" y2="84306"/>
                        <a14:foregroundMark x1="87734" y1="84306" x2="88125" y2="94861"/>
                        <a14:foregroundMark x1="88125" y1="94861" x2="84141" y2="93611"/>
                        <a14:foregroundMark x1="84141" y1="93611" x2="84141" y2="93611"/>
                        <a14:foregroundMark x1="64063" y1="95139" x2="91172" y2="92500"/>
                        <a14:foregroundMark x1="91172" y1="92500" x2="94297" y2="89722"/>
                        <a14:foregroundMark x1="39063" y1="91944" x2="15313" y2="91806"/>
                        <a14:foregroundMark x1="15313" y1="91806" x2="13125" y2="88333"/>
                        <a14:foregroundMark x1="12188" y1="33472" x2="13672" y2="18472"/>
                        <a14:foregroundMark x1="13672" y1="18472" x2="16953" y2="8611"/>
                        <a14:foregroundMark x1="16953" y1="8611" x2="22031" y2="5833"/>
                        <a14:foregroundMark x1="22031" y1="5833" x2="26719" y2="5694"/>
                        <a14:foregroundMark x1="26719" y1="5694" x2="27969" y2="7639"/>
                        <a14:foregroundMark x1="16250" y1="6111" x2="13984" y2="12222"/>
                        <a14:foregroundMark x1="13984" y1="12222" x2="13125" y2="18750"/>
                        <a14:foregroundMark x1="51094" y1="41111" x2="53672" y2="4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79" y="3024648"/>
            <a:ext cx="4698573" cy="26429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951DF9-8EEE-2C3F-F67E-C90D096E8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94" b="93750" l="10000" r="94922">
                        <a14:foregroundMark x1="13125" y1="17361" x2="19141" y2="11528"/>
                        <a14:foregroundMark x1="19141" y1="11528" x2="33594" y2="8333"/>
                        <a14:foregroundMark x1="33594" y1="8333" x2="82734" y2="14306"/>
                        <a14:foregroundMark x1="82734" y1="14306" x2="87266" y2="14167"/>
                        <a14:foregroundMark x1="87266" y1="14167" x2="47813" y2="6806"/>
                        <a14:foregroundMark x1="47813" y1="6806" x2="16484" y2="16667"/>
                        <a14:foregroundMark x1="16484" y1="16667" x2="25781" y2="9444"/>
                        <a14:foregroundMark x1="25781" y1="9444" x2="46641" y2="8750"/>
                        <a14:foregroundMark x1="46641" y1="8750" x2="47031" y2="8750"/>
                        <a14:foregroundMark x1="26797" y1="5694" x2="16641" y2="6667"/>
                        <a14:foregroundMark x1="16641" y1="6667" x2="12969" y2="11667"/>
                        <a14:foregroundMark x1="12969" y1="11667" x2="13203" y2="73750"/>
                        <a14:foregroundMark x1="13203" y1="73750" x2="14609" y2="86250"/>
                        <a14:foregroundMark x1="14609" y1="86250" x2="20000" y2="90694"/>
                        <a14:foregroundMark x1="20000" y1="90694" x2="30938" y2="90972"/>
                        <a14:foregroundMark x1="30938" y1="90972" x2="34688" y2="88194"/>
                        <a14:foregroundMark x1="34688" y1="88194" x2="57344" y2="92500"/>
                        <a14:foregroundMark x1="57344" y1="92500" x2="67813" y2="92083"/>
                        <a14:foregroundMark x1="67813" y1="92083" x2="71328" y2="87361"/>
                        <a14:foregroundMark x1="71328" y1="87361" x2="77891" y2="95417"/>
                        <a14:foregroundMark x1="77891" y1="95417" x2="85625" y2="94444"/>
                        <a14:foregroundMark x1="85625" y1="94444" x2="89453" y2="83889"/>
                        <a14:foregroundMark x1="89453" y1="83889" x2="92188" y2="37917"/>
                        <a14:foregroundMark x1="92188" y1="37917" x2="90547" y2="25694"/>
                        <a14:foregroundMark x1="90547" y1="25694" x2="89766" y2="24444"/>
                        <a14:foregroundMark x1="93281" y1="52222" x2="93438" y2="60278"/>
                        <a14:foregroundMark x1="93438" y1="60278" x2="88594" y2="77083"/>
                        <a14:foregroundMark x1="88594" y1="77083" x2="80469" y2="88056"/>
                        <a14:foregroundMark x1="80469" y1="88056" x2="68281" y2="93750"/>
                        <a14:foregroundMark x1="68281" y1="93750" x2="67656" y2="93750"/>
                        <a14:foregroundMark x1="50313" y1="93333" x2="15234" y2="91250"/>
                        <a14:foregroundMark x1="15234" y1="91250" x2="13203" y2="89028"/>
                        <a14:foregroundMark x1="57344" y1="6944" x2="84844" y2="5278"/>
                        <a14:foregroundMark x1="84844" y1="5278" x2="91250" y2="9583"/>
                        <a14:foregroundMark x1="91250" y1="9583" x2="91328" y2="23194"/>
                        <a14:foregroundMark x1="91328" y1="23194" x2="86484" y2="38889"/>
                        <a14:foregroundMark x1="86484" y1="38889" x2="88516" y2="50000"/>
                        <a14:foregroundMark x1="88516" y1="50000" x2="91563" y2="34583"/>
                        <a14:foregroundMark x1="91563" y1="34583" x2="91094" y2="20694"/>
                        <a14:foregroundMark x1="91094" y1="20694" x2="85469" y2="29444"/>
                        <a14:foregroundMark x1="85469" y1="29444" x2="84219" y2="55139"/>
                        <a14:foregroundMark x1="84219" y1="55139" x2="87109" y2="73056"/>
                        <a14:foregroundMark x1="89375" y1="93056" x2="94922" y2="18472"/>
                        <a14:foregroundMark x1="94922" y1="18472" x2="94453" y2="14861"/>
                        <a14:foregroundMark x1="93281" y1="68889" x2="91797" y2="89444"/>
                        <a14:foregroundMark x1="11563" y1="10556" x2="11719" y2="26250"/>
                        <a14:foregroundMark x1="11953" y1="48611" x2="12578" y2="29861"/>
                        <a14:foregroundMark x1="12422" y1="54028" x2="12422" y2="74167"/>
                        <a14:foregroundMark x1="11563" y1="83889" x2="11953" y2="77083"/>
                        <a14:foregroundMark x1="12109" y1="69583" x2="12109" y2="5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88" y="3018254"/>
            <a:ext cx="4702152" cy="264695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BAC5F3-635A-10D5-34FE-F32C6B8F088B}"/>
              </a:ext>
            </a:extLst>
          </p:cNvPr>
          <p:cNvSpPr/>
          <p:nvPr/>
        </p:nvSpPr>
        <p:spPr>
          <a:xfrm>
            <a:off x="348124" y="3486458"/>
            <a:ext cx="251670" cy="2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A0FB9DC-5C80-2BA3-31BB-B1EBA77F2890}"/>
              </a:ext>
            </a:extLst>
          </p:cNvPr>
          <p:cNvCxnSpPr>
            <a:cxnSpLocks/>
            <a:stCxn id="17" idx="0"/>
            <a:endCxn id="19" idx="1"/>
          </p:cNvCxnSpPr>
          <p:nvPr/>
        </p:nvCxnSpPr>
        <p:spPr>
          <a:xfrm rot="5400000" flipH="1" flipV="1">
            <a:off x="180568" y="3003869"/>
            <a:ext cx="775981" cy="18919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EA737C-E60C-2571-18DB-078D46650BBD}"/>
              </a:ext>
            </a:extLst>
          </p:cNvPr>
          <p:cNvSpPr txBox="1"/>
          <p:nvPr/>
        </p:nvSpPr>
        <p:spPr>
          <a:xfrm>
            <a:off x="663157" y="2448867"/>
            <a:ext cx="105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메뉴</a:t>
            </a:r>
            <a:r>
              <a:rPr lang="en-US" altLang="ko-KR" sz="1400" dirty="0"/>
              <a:t>2 Turn ON/Off</a:t>
            </a:r>
            <a:r>
              <a:rPr lang="ko-KR" altLang="en-US" sz="1400" dirty="0"/>
              <a:t>버튼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5D1B24-3723-03F7-C068-CC21BF70EEA9}"/>
              </a:ext>
            </a:extLst>
          </p:cNvPr>
          <p:cNvSpPr/>
          <p:nvPr/>
        </p:nvSpPr>
        <p:spPr>
          <a:xfrm>
            <a:off x="1455469" y="3830407"/>
            <a:ext cx="872455" cy="1023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B91ABED-8099-0D13-6E05-76C34BBAB593}"/>
              </a:ext>
            </a:extLst>
          </p:cNvPr>
          <p:cNvCxnSpPr>
            <a:cxnSpLocks/>
            <a:stCxn id="27" idx="0"/>
            <a:endCxn id="30" idx="1"/>
          </p:cNvCxnSpPr>
          <p:nvPr/>
        </p:nvCxnSpPr>
        <p:spPr>
          <a:xfrm rot="5400000" flipH="1" flipV="1">
            <a:off x="1567900" y="3188164"/>
            <a:ext cx="966041" cy="31844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90A584-F0DB-9ECF-A763-48EABA4EC670}"/>
              </a:ext>
            </a:extLst>
          </p:cNvPr>
          <p:cNvSpPr txBox="1"/>
          <p:nvPr/>
        </p:nvSpPr>
        <p:spPr>
          <a:xfrm>
            <a:off x="2210143" y="2710477"/>
            <a:ext cx="611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메뉴</a:t>
            </a:r>
            <a:r>
              <a:rPr lang="en-US" altLang="ko-KR" sz="1400" dirty="0"/>
              <a:t>2</a:t>
            </a:r>
            <a:r>
              <a:rPr lang="ko-KR" altLang="en-US" sz="1400" dirty="0"/>
              <a:t>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7D5F64-4AA0-5298-3418-7514AC3EC824}"/>
              </a:ext>
            </a:extLst>
          </p:cNvPr>
          <p:cNvSpPr/>
          <p:nvPr/>
        </p:nvSpPr>
        <p:spPr>
          <a:xfrm>
            <a:off x="5573064" y="3979089"/>
            <a:ext cx="785605" cy="2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D322602-58E9-E8B7-678B-3D1786017F72}"/>
              </a:ext>
            </a:extLst>
          </p:cNvPr>
          <p:cNvCxnSpPr>
            <a:cxnSpLocks/>
            <a:stCxn id="44" idx="0"/>
            <a:endCxn id="46" idx="2"/>
          </p:cNvCxnSpPr>
          <p:nvPr/>
        </p:nvCxnSpPr>
        <p:spPr>
          <a:xfrm rot="16200000" flipV="1">
            <a:off x="4863507" y="2876729"/>
            <a:ext cx="1129405" cy="107531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D50C1FD-2F35-8651-3392-18FAE7C85A60}"/>
              </a:ext>
            </a:extLst>
          </p:cNvPr>
          <p:cNvSpPr txBox="1"/>
          <p:nvPr/>
        </p:nvSpPr>
        <p:spPr>
          <a:xfrm>
            <a:off x="4497748" y="2541907"/>
            <a:ext cx="78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소리 조절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AE1A91-F440-6A85-9F26-16A1EBCB6E74}"/>
              </a:ext>
            </a:extLst>
          </p:cNvPr>
          <p:cNvSpPr/>
          <p:nvPr/>
        </p:nvSpPr>
        <p:spPr>
          <a:xfrm>
            <a:off x="5565010" y="4352880"/>
            <a:ext cx="722518" cy="21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C1C3682-DD5C-C0A0-1BB8-C92F8E387CDE}"/>
              </a:ext>
            </a:extLst>
          </p:cNvPr>
          <p:cNvCxnSpPr>
            <a:cxnSpLocks/>
            <a:stCxn id="58" idx="3"/>
            <a:endCxn id="60" idx="2"/>
          </p:cNvCxnSpPr>
          <p:nvPr/>
        </p:nvCxnSpPr>
        <p:spPr>
          <a:xfrm flipV="1">
            <a:off x="6287528" y="3095318"/>
            <a:ext cx="608415" cy="136531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283F378-629D-B4F9-A412-674E3D99EDD3}"/>
              </a:ext>
            </a:extLst>
          </p:cNvPr>
          <p:cNvSpPr txBox="1"/>
          <p:nvPr/>
        </p:nvSpPr>
        <p:spPr>
          <a:xfrm>
            <a:off x="6178161" y="2572098"/>
            <a:ext cx="1435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데이터 </a:t>
            </a:r>
            <a:r>
              <a:rPr lang="ko-KR" altLang="en-US" sz="1400"/>
              <a:t>삭제 후 시작 화면으로 이동</a:t>
            </a:r>
            <a:endParaRPr lang="ko-KR" altLang="en-US" sz="14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4B24267-0040-39AA-F956-9A20D0F20B24}"/>
              </a:ext>
            </a:extLst>
          </p:cNvPr>
          <p:cNvSpPr/>
          <p:nvPr/>
        </p:nvSpPr>
        <p:spPr>
          <a:xfrm>
            <a:off x="11313776" y="3474647"/>
            <a:ext cx="209724" cy="2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C7178B9-037F-3502-48A4-E9FB97F107B6}"/>
              </a:ext>
            </a:extLst>
          </p:cNvPr>
          <p:cNvCxnSpPr>
            <a:cxnSpLocks/>
            <a:stCxn id="68" idx="0"/>
            <a:endCxn id="70" idx="3"/>
          </p:cNvCxnSpPr>
          <p:nvPr/>
        </p:nvCxnSpPr>
        <p:spPr>
          <a:xfrm rot="5400000" flipH="1" flipV="1">
            <a:off x="11115022" y="3047025"/>
            <a:ext cx="731238" cy="124007"/>
          </a:xfrm>
          <a:prstGeom prst="bentConnector4">
            <a:avLst>
              <a:gd name="adj1" fmla="val 32112"/>
              <a:gd name="adj2" fmla="val 2843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5B6712-916E-D6D2-3BF8-236189EDE1C0}"/>
              </a:ext>
            </a:extLst>
          </p:cNvPr>
          <p:cNvSpPr txBox="1"/>
          <p:nvPr/>
        </p:nvSpPr>
        <p:spPr>
          <a:xfrm>
            <a:off x="10490273" y="2481799"/>
            <a:ext cx="105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메뉴</a:t>
            </a:r>
            <a:r>
              <a:rPr lang="en-US" altLang="ko-KR" sz="1400" dirty="0"/>
              <a:t>1 Turn ON/Off</a:t>
            </a:r>
            <a:r>
              <a:rPr lang="ko-KR" altLang="en-US" sz="1400" dirty="0"/>
              <a:t>버튼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1ABAF17-06C3-1196-590C-547E8342B543}"/>
              </a:ext>
            </a:extLst>
          </p:cNvPr>
          <p:cNvSpPr/>
          <p:nvPr/>
        </p:nvSpPr>
        <p:spPr>
          <a:xfrm>
            <a:off x="9477864" y="3474647"/>
            <a:ext cx="1835911" cy="24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90D4A19-D225-86DB-FD62-559763A724F4}"/>
              </a:ext>
            </a:extLst>
          </p:cNvPr>
          <p:cNvCxnSpPr>
            <a:cxnSpLocks/>
            <a:stCxn id="76" idx="0"/>
            <a:endCxn id="78" idx="3"/>
          </p:cNvCxnSpPr>
          <p:nvPr/>
        </p:nvCxnSpPr>
        <p:spPr>
          <a:xfrm rot="16200000" flipV="1">
            <a:off x="9884816" y="2963643"/>
            <a:ext cx="684589" cy="33742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1FAF71F-9887-F481-A28A-9953C907B3BF}"/>
              </a:ext>
            </a:extLst>
          </p:cNvPr>
          <p:cNvSpPr txBox="1"/>
          <p:nvPr/>
        </p:nvSpPr>
        <p:spPr>
          <a:xfrm>
            <a:off x="9455671" y="2636169"/>
            <a:ext cx="602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메뉴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129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개발 방법</a:t>
            </a:r>
            <a:br>
              <a:rPr lang="en-US" altLang="ko-KR" sz="48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장비 창과 인벤토리</a:t>
            </a:r>
            <a:r>
              <a:rPr lang="en-US" altLang="ko-KR" sz="14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DD606-895B-B318-2AF8-84285193A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3" b="95139" l="10000" r="95391">
                        <a14:foregroundMark x1="20938" y1="12361" x2="26797" y2="11528"/>
                        <a14:foregroundMark x1="26797" y1="11528" x2="87578" y2="15139"/>
                        <a14:foregroundMark x1="83359" y1="8750" x2="20078" y2="9306"/>
                        <a14:foregroundMark x1="14453" y1="11944" x2="28672" y2="6389"/>
                        <a14:foregroundMark x1="28672" y1="6389" x2="54688" y2="4722"/>
                        <a14:foregroundMark x1="54688" y1="4722" x2="86953" y2="9861"/>
                        <a14:foregroundMark x1="86953" y1="9861" x2="93359" y2="20972"/>
                        <a14:foregroundMark x1="93359" y1="20972" x2="94688" y2="34306"/>
                        <a14:foregroundMark x1="90859" y1="24167" x2="90938" y2="66250"/>
                        <a14:foregroundMark x1="90938" y1="66250" x2="87969" y2="83611"/>
                        <a14:foregroundMark x1="88828" y1="71250" x2="88125" y2="20972"/>
                        <a14:foregroundMark x1="92031" y1="70000" x2="92109" y2="77083"/>
                        <a14:foregroundMark x1="92109" y1="77083" x2="89297" y2="87778"/>
                        <a14:foregroundMark x1="89297" y1="87778" x2="85469" y2="71250"/>
                        <a14:foregroundMark x1="85469" y1="71250" x2="85391" y2="48750"/>
                        <a14:foregroundMark x1="77656" y1="85417" x2="20703" y2="87361"/>
                        <a14:foregroundMark x1="20703" y1="87361" x2="19453" y2="88194"/>
                        <a14:foregroundMark x1="16250" y1="93611" x2="53672" y2="93611"/>
                        <a14:foregroundMark x1="53672" y1="93611" x2="82344" y2="91250"/>
                        <a14:foregroundMark x1="82344" y1="91250" x2="84531" y2="85417"/>
                        <a14:foregroundMark x1="84531" y1="85417" x2="87891" y2="89444"/>
                        <a14:foregroundMark x1="87891" y1="89444" x2="92188" y2="91389"/>
                        <a14:foregroundMark x1="92188" y1="91389" x2="95391" y2="86111"/>
                        <a14:foregroundMark x1="95391" y1="86111" x2="93828" y2="83333"/>
                        <a14:foregroundMark x1="88438" y1="94028" x2="81094" y2="95139"/>
                        <a14:foregroundMark x1="88125" y1="12361" x2="91875" y2="9444"/>
                        <a14:foregroundMark x1="91875" y1="9444" x2="92422" y2="9722"/>
                        <a14:foregroundMark x1="15625" y1="91528" x2="14531" y2="65139"/>
                        <a14:foregroundMark x1="14531" y1="65139" x2="15703" y2="36667"/>
                        <a14:foregroundMark x1="15703" y1="36667" x2="14766" y2="24167"/>
                        <a14:foregroundMark x1="19609" y1="35000" x2="19609" y2="35000"/>
                        <a14:foregroundMark x1="19297" y1="39722" x2="19297" y2="32361"/>
                        <a14:foregroundMark x1="11328" y1="12361" x2="11328" y2="13333"/>
                        <a14:foregroundMark x1="11328" y1="11250" x2="11328" y2="12361"/>
                        <a14:backgroundMark x1="10547" y1="13333" x2="10547" y2="29444"/>
                        <a14:backgroundMark x1="11094" y1="12361" x2="11094" y2="12361"/>
                        <a14:backgroundMark x1="11172" y1="31389" x2="11172" y2="27361"/>
                        <a14:backgroundMark x1="10781" y1="30278" x2="11094" y2="34167"/>
                        <a14:backgroundMark x1="11172" y1="33472" x2="10313" y2="28472"/>
                        <a14:backgroundMark x1="11172" y1="29444" x2="11172" y2="31250"/>
                        <a14:backgroundMark x1="11172" y1="13611" x2="11094" y2="12222"/>
                        <a14:backgroundMark x1="11172" y1="13056" x2="11172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0" y="2463305"/>
            <a:ext cx="6097783" cy="34300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84AD2D-6AF2-095B-0D05-C0A6769753AE}"/>
              </a:ext>
            </a:extLst>
          </p:cNvPr>
          <p:cNvSpPr/>
          <p:nvPr/>
        </p:nvSpPr>
        <p:spPr>
          <a:xfrm>
            <a:off x="2772379" y="3284033"/>
            <a:ext cx="1388559" cy="1791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202EAC4-2485-2E76-63A6-DE159FB85F8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rot="10800000">
            <a:off x="1602297" y="3904414"/>
            <a:ext cx="1170083" cy="27527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F89BD0-7D60-D3DF-D2D7-610D098EF8D2}"/>
              </a:ext>
            </a:extLst>
          </p:cNvPr>
          <p:cNvSpPr txBox="1"/>
          <p:nvPr/>
        </p:nvSpPr>
        <p:spPr>
          <a:xfrm>
            <a:off x="914399" y="3750525"/>
            <a:ext cx="68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장비 창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B2662-BDA5-827B-6BC0-AFD2D378E96E}"/>
              </a:ext>
            </a:extLst>
          </p:cNvPr>
          <p:cNvSpPr txBox="1"/>
          <p:nvPr/>
        </p:nvSpPr>
        <p:spPr>
          <a:xfrm>
            <a:off x="463278" y="4042050"/>
            <a:ext cx="159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모자</a:t>
            </a:r>
            <a:r>
              <a:rPr lang="en-US" altLang="ko-KR" sz="1400" dirty="0"/>
              <a:t>, </a:t>
            </a:r>
            <a:r>
              <a:rPr lang="ko-KR" altLang="en-US" sz="1400" dirty="0"/>
              <a:t>상의</a:t>
            </a:r>
            <a:r>
              <a:rPr lang="en-US" altLang="ko-KR" sz="1400" dirty="0"/>
              <a:t>, </a:t>
            </a:r>
            <a:r>
              <a:rPr lang="ko-KR" altLang="en-US" sz="1400" dirty="0"/>
              <a:t>하의</a:t>
            </a:r>
            <a:r>
              <a:rPr lang="en-US" altLang="ko-KR" sz="1400" dirty="0"/>
              <a:t>, </a:t>
            </a:r>
            <a:r>
              <a:rPr lang="ko-KR" altLang="en-US" sz="1400" dirty="0"/>
              <a:t>신발</a:t>
            </a:r>
            <a:r>
              <a:rPr lang="en-US" altLang="ko-KR" sz="1400" dirty="0"/>
              <a:t>, </a:t>
            </a:r>
            <a:r>
              <a:rPr lang="ko-KR" altLang="en-US" sz="1400" dirty="0"/>
              <a:t>칼</a:t>
            </a:r>
            <a:r>
              <a:rPr lang="en-US" altLang="ko-KR" sz="1400" dirty="0"/>
              <a:t>, </a:t>
            </a:r>
            <a:r>
              <a:rPr lang="ko-KR" altLang="en-US" sz="1400" dirty="0"/>
              <a:t>반지 장착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4E072-E3DA-8EE4-44E0-7803D523CB8C}"/>
              </a:ext>
            </a:extLst>
          </p:cNvPr>
          <p:cNvSpPr txBox="1"/>
          <p:nvPr/>
        </p:nvSpPr>
        <p:spPr>
          <a:xfrm>
            <a:off x="243279" y="4492291"/>
            <a:ext cx="2030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장비 강화와</a:t>
            </a:r>
            <a:r>
              <a:rPr lang="en-US" altLang="ko-KR" sz="1400" dirty="0"/>
              <a:t> </a:t>
            </a:r>
            <a:r>
              <a:rPr lang="ko-KR" altLang="en-US" sz="1400" dirty="0"/>
              <a:t>보석 장착 가능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4FD10D-A008-DD85-11F9-FCC77FA090FC}"/>
              </a:ext>
            </a:extLst>
          </p:cNvPr>
          <p:cNvSpPr/>
          <p:nvPr/>
        </p:nvSpPr>
        <p:spPr>
          <a:xfrm>
            <a:off x="4293584" y="3344704"/>
            <a:ext cx="2182717" cy="1655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38532AB-C18A-B7D8-7070-60B9884FCA3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476301" y="3284033"/>
            <a:ext cx="1184568" cy="8882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AB1024-8DB2-5CE0-93E4-B35B1CFE81B4}"/>
              </a:ext>
            </a:extLst>
          </p:cNvPr>
          <p:cNvSpPr txBox="1"/>
          <p:nvPr/>
        </p:nvSpPr>
        <p:spPr>
          <a:xfrm>
            <a:off x="7660869" y="3130144"/>
            <a:ext cx="753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인벤토리</a:t>
            </a:r>
            <a:endParaRPr lang="en-US" altLang="ko-KR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8A36-DA90-4A76-C52A-4F2BB3434323}"/>
              </a:ext>
            </a:extLst>
          </p:cNvPr>
          <p:cNvSpPr txBox="1"/>
          <p:nvPr/>
        </p:nvSpPr>
        <p:spPr>
          <a:xfrm>
            <a:off x="7660869" y="3344704"/>
            <a:ext cx="126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기본으로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아이템 소유 가능</a:t>
            </a:r>
            <a:endParaRPr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E3B6B-0177-725E-697C-3B3AE1B650D3}"/>
              </a:ext>
            </a:extLst>
          </p:cNvPr>
          <p:cNvSpPr txBox="1"/>
          <p:nvPr/>
        </p:nvSpPr>
        <p:spPr>
          <a:xfrm>
            <a:off x="7660869" y="3778470"/>
            <a:ext cx="126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업적을 통해 추가 공간 획득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82787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환경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5318D01-5E1B-E843-10D2-049A900CF84C}"/>
              </a:ext>
            </a:extLst>
          </p:cNvPr>
          <p:cNvSpPr/>
          <p:nvPr/>
        </p:nvSpPr>
        <p:spPr>
          <a:xfrm>
            <a:off x="1732012" y="3049961"/>
            <a:ext cx="2048179" cy="199494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8F566-9F37-82EF-43A2-446DBCBAC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68" y="3429000"/>
            <a:ext cx="1672466" cy="14711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D28866-8EA6-543D-D71F-12B8B2ACB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84" y="3433122"/>
            <a:ext cx="1552722" cy="1472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730FEB-8272-5C6C-5D4A-ED10103A8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69" y="3433122"/>
            <a:ext cx="1367553" cy="14725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59CE08-45C1-4FF1-0FF5-3B89C65551EC}"/>
              </a:ext>
            </a:extLst>
          </p:cNvPr>
          <p:cNvSpPr txBox="1"/>
          <p:nvPr/>
        </p:nvSpPr>
        <p:spPr>
          <a:xfrm>
            <a:off x="2234277" y="3063790"/>
            <a:ext cx="10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 환경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63CF0E5-87B0-9296-64A3-A65935BFA489}"/>
              </a:ext>
            </a:extLst>
          </p:cNvPr>
          <p:cNvSpPr/>
          <p:nvPr/>
        </p:nvSpPr>
        <p:spPr>
          <a:xfrm>
            <a:off x="4433414" y="3054083"/>
            <a:ext cx="3325172" cy="199494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41016-C77E-C7AB-3785-AEB474AEA44D}"/>
              </a:ext>
            </a:extLst>
          </p:cNvPr>
          <p:cNvSpPr txBox="1"/>
          <p:nvPr/>
        </p:nvSpPr>
        <p:spPr>
          <a:xfrm>
            <a:off x="5574176" y="3063790"/>
            <a:ext cx="104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DA0D21-8F74-0C86-EEE0-5E1DA60A1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19" y="3439056"/>
            <a:ext cx="1552722" cy="147251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83734B-E64D-E66B-87C7-3E8D4FCE1D61}"/>
              </a:ext>
            </a:extLst>
          </p:cNvPr>
          <p:cNvSpPr/>
          <p:nvPr/>
        </p:nvSpPr>
        <p:spPr>
          <a:xfrm>
            <a:off x="8368780" y="3054083"/>
            <a:ext cx="1935242" cy="199494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F50BE-38F7-E988-E2AD-FD5BE5CE185A}"/>
              </a:ext>
            </a:extLst>
          </p:cNvPr>
          <p:cNvSpPr txBox="1"/>
          <p:nvPr/>
        </p:nvSpPr>
        <p:spPr>
          <a:xfrm>
            <a:off x="8960164" y="3063790"/>
            <a:ext cx="74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768868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121837" y="86360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sz="4800" dirty="0"/>
              <a:t>개발 일정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3832" y="123578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77545DE-A6BF-3D5D-D558-76B0DAFA4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92586"/>
              </p:ext>
            </p:extLst>
          </p:nvPr>
        </p:nvGraphicFramePr>
        <p:xfrm>
          <a:off x="1283516" y="1373605"/>
          <a:ext cx="9406370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3398">
                  <a:extLst>
                    <a:ext uri="{9D8B030D-6E8A-4147-A177-3AD203B41FA5}">
                      <a16:colId xmlns:a16="http://schemas.microsoft.com/office/drawing/2014/main" val="3328682722"/>
                    </a:ext>
                  </a:extLst>
                </a:gridCol>
                <a:gridCol w="2408956">
                  <a:extLst>
                    <a:ext uri="{9D8B030D-6E8A-4147-A177-3AD203B41FA5}">
                      <a16:colId xmlns:a16="http://schemas.microsoft.com/office/drawing/2014/main" val="1742767123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349113179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2927497281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1555307231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4021397339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4001610395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2766823841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662860208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387823919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3068206630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965131922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3435721411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811490871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2486135569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4121461032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57468215"/>
                    </a:ext>
                  </a:extLst>
                </a:gridCol>
                <a:gridCol w="389626">
                  <a:extLst>
                    <a:ext uri="{9D8B030D-6E8A-4147-A177-3AD203B41FA5}">
                      <a16:colId xmlns:a16="http://schemas.microsoft.com/office/drawing/2014/main" val="3724385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6358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스토리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기획 및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328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에셋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기능 정의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004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 디자인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6905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35474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044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574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 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0935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관리 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149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미니게임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6647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아이템 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269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 기능 개발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37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디버깅 및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7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오픈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오픈 및 안정화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286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245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기대 효과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F8CAA5F5-89E3-72ED-10A2-600000D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1D23D-2DD9-2181-B05E-C73DB05F7954}"/>
              </a:ext>
            </a:extLst>
          </p:cNvPr>
          <p:cNvSpPr txBox="1"/>
          <p:nvPr/>
        </p:nvSpPr>
        <p:spPr>
          <a:xfrm>
            <a:off x="2226256" y="3643212"/>
            <a:ext cx="546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RPG</a:t>
            </a:r>
            <a:r>
              <a:rPr lang="ko-KR" altLang="en-US" dirty="0"/>
              <a:t>의 인기 있는 콘텐츠에 나만의 차별화된 기능을 추가하면서 흔한 </a:t>
            </a:r>
            <a:r>
              <a:rPr lang="en-US" altLang="ko-KR" dirty="0"/>
              <a:t>RPG </a:t>
            </a:r>
            <a:r>
              <a:rPr lang="ko-KR" altLang="en-US" dirty="0"/>
              <a:t>게임이 아닌 나만의 </a:t>
            </a:r>
            <a:r>
              <a:rPr lang="en-US" altLang="ko-KR" dirty="0"/>
              <a:t>RPG </a:t>
            </a:r>
            <a:r>
              <a:rPr lang="ko-KR" altLang="en-US" dirty="0"/>
              <a:t>게임 제작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73AE5-EC66-134E-976F-46DA795DC058}"/>
              </a:ext>
            </a:extLst>
          </p:cNvPr>
          <p:cNvSpPr txBox="1"/>
          <p:nvPr/>
        </p:nvSpPr>
        <p:spPr>
          <a:xfrm>
            <a:off x="2236635" y="4755380"/>
            <a:ext cx="642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게임을 어렵게 만들어 미니게임 결과가 좋지 않으면 클리어 할 수 없게 제작</a:t>
            </a: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D2F5E4-0CA7-9A3A-0CE0-31A71D676215}"/>
              </a:ext>
            </a:extLst>
          </p:cNvPr>
          <p:cNvSpPr/>
          <p:nvPr/>
        </p:nvSpPr>
        <p:spPr>
          <a:xfrm>
            <a:off x="2221375" y="3627494"/>
            <a:ext cx="5461567" cy="646331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64F07C-4EA5-0213-4507-04909BCC0095}"/>
              </a:ext>
            </a:extLst>
          </p:cNvPr>
          <p:cNvSpPr/>
          <p:nvPr/>
        </p:nvSpPr>
        <p:spPr>
          <a:xfrm>
            <a:off x="2226256" y="4704589"/>
            <a:ext cx="6426304" cy="160307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D4DE6B90-06E1-68D0-D1DA-A2C7CB7F9D00}"/>
              </a:ext>
            </a:extLst>
          </p:cNvPr>
          <p:cNvSpPr/>
          <p:nvPr/>
        </p:nvSpPr>
        <p:spPr>
          <a:xfrm>
            <a:off x="5359745" y="5112646"/>
            <a:ext cx="180083" cy="7011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71E6A-DE34-6417-526F-5CE0E0F61216}"/>
              </a:ext>
            </a:extLst>
          </p:cNvPr>
          <p:cNvSpPr txBox="1"/>
          <p:nvPr/>
        </p:nvSpPr>
        <p:spPr>
          <a:xfrm>
            <a:off x="2236635" y="5862923"/>
            <a:ext cx="622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승부욕이 생기고 중독성이 있어 간단한 </a:t>
            </a:r>
            <a:r>
              <a:rPr lang="en-US" altLang="ko-KR" dirty="0"/>
              <a:t>RPG </a:t>
            </a:r>
            <a:r>
              <a:rPr lang="ko-KR" altLang="en-US" dirty="0"/>
              <a:t>게임이지만 쉽게 질리지 않음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4C6458-B182-387D-2719-4563D6CC9794}"/>
              </a:ext>
            </a:extLst>
          </p:cNvPr>
          <p:cNvSpPr txBox="1"/>
          <p:nvPr/>
        </p:nvSpPr>
        <p:spPr>
          <a:xfrm>
            <a:off x="2221375" y="2841749"/>
            <a:ext cx="38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현질이 없고 누구든 즐길 수 있는 간단한 게임</a:t>
            </a:r>
            <a:endParaRPr lang="en-US" altLang="ko-KR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D67627E-9CBB-52E6-4A6C-024C96DEB597}"/>
              </a:ext>
            </a:extLst>
          </p:cNvPr>
          <p:cNvSpPr/>
          <p:nvPr/>
        </p:nvSpPr>
        <p:spPr>
          <a:xfrm>
            <a:off x="2216495" y="2826032"/>
            <a:ext cx="3810310" cy="369332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5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배경 및 필요성</a:t>
            </a:r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5D4BC87-496B-C2A8-1140-24F7E8BA1B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50" y="2535750"/>
            <a:ext cx="4323496" cy="2291031"/>
          </a:xfr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D51C416-96A5-FB39-6A96-32178D162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9869" y="2918088"/>
            <a:ext cx="5575346" cy="263504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게임 시장의 성장률이 </a:t>
            </a:r>
            <a:r>
              <a:rPr lang="en-US" altLang="ko-KR" sz="2000" dirty="0"/>
              <a:t>2013</a:t>
            </a:r>
            <a:r>
              <a:rPr lang="ko-KR" altLang="en-US" sz="2000" dirty="0"/>
              <a:t>년을 제외하고 매년 성장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코로나</a:t>
            </a:r>
            <a:r>
              <a:rPr lang="en-US" altLang="ko-KR" sz="2000" dirty="0"/>
              <a:t>19</a:t>
            </a:r>
            <a:r>
              <a:rPr lang="ko-KR" altLang="en-US" sz="2000" dirty="0"/>
              <a:t>가 시작된 이후 게임 산업은 급성장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모바일 게임이 가장 비중이 높고 성장세가 높다는 전망</a:t>
            </a:r>
            <a:endParaRPr lang="en-US" altLang="ko-KR" sz="2000" dirty="0"/>
          </a:p>
          <a:p>
            <a:endParaRPr lang="ko-KR" altLang="en-US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AB4C9349-6AED-43B9-7409-E299AC363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27" y="4142382"/>
            <a:ext cx="4533011" cy="2291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45D1D6-0B68-8D24-DFBF-B72376B7CD76}"/>
              </a:ext>
            </a:extLst>
          </p:cNvPr>
          <p:cNvSpPr txBox="1"/>
          <p:nvPr/>
        </p:nvSpPr>
        <p:spPr>
          <a:xfrm>
            <a:off x="1147173" y="2190630"/>
            <a:ext cx="338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년에 조사된 국내 게임 시장 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00BD0-0449-8312-DD3F-BABB94BF326C}"/>
              </a:ext>
            </a:extLst>
          </p:cNvPr>
          <p:cNvSpPr txBox="1"/>
          <p:nvPr/>
        </p:nvSpPr>
        <p:spPr>
          <a:xfrm>
            <a:off x="4484077" y="6475362"/>
            <a:ext cx="322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https://koreancontent.kr/3832</a:t>
            </a:r>
            <a:endParaRPr lang="ko-KR" altLang="en-US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9A8EB4-F48C-B952-8301-81BB40B2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465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배경 및 필요성</a:t>
            </a:r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FCD388F-3571-A012-EA78-C453DD5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0182" y="2638044"/>
            <a:ext cx="5114499" cy="118872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전망과 달리 모바일 게임 사용자 수 감소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롤플레잉 게임</a:t>
            </a:r>
            <a:r>
              <a:rPr lang="en-US" altLang="ko-KR" sz="2000" dirty="0"/>
              <a:t>(RPG) </a:t>
            </a:r>
            <a:r>
              <a:rPr lang="ko-KR" altLang="en-US" sz="2000" dirty="0"/>
              <a:t>사용자의 감소세가 가장 큼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26" name="내용 개체 틀 25">
            <a:extLst>
              <a:ext uri="{FF2B5EF4-FFF2-40B4-BE49-F238E27FC236}">
                <a16:creationId xmlns:a16="http://schemas.microsoft.com/office/drawing/2014/main" id="{40414DE0-3339-BCE0-5061-661555637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8" y="2630197"/>
            <a:ext cx="5261774" cy="3579876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884F04-373C-62D5-BD49-F0FD3D881670}"/>
              </a:ext>
            </a:extLst>
          </p:cNvPr>
          <p:cNvSpPr/>
          <p:nvPr/>
        </p:nvSpPr>
        <p:spPr>
          <a:xfrm>
            <a:off x="6238284" y="4487771"/>
            <a:ext cx="4148590" cy="76781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7CDA5-7B89-D585-8ECE-CB8D080B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66F61-21EE-523C-B3C6-F7418E93F1E5}"/>
              </a:ext>
            </a:extLst>
          </p:cNvPr>
          <p:cNvSpPr txBox="1"/>
          <p:nvPr/>
        </p:nvSpPr>
        <p:spPr>
          <a:xfrm>
            <a:off x="6238284" y="4529899"/>
            <a:ext cx="4271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 이유로는 양산형 게임의 끊임없는 유입으로 떨어진 신선함과 현질 시스템 등이 있음</a:t>
            </a:r>
            <a:endParaRPr lang="en-US" altLang="ko-KR" sz="2000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459D6-E8E0-1370-FEB6-4D4B7478D96E}"/>
              </a:ext>
            </a:extLst>
          </p:cNvPr>
          <p:cNvSpPr txBox="1"/>
          <p:nvPr/>
        </p:nvSpPr>
        <p:spPr>
          <a:xfrm>
            <a:off x="4484077" y="6475361"/>
            <a:ext cx="3694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https://www.etnews.com/20220628000135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502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개발 배경 및 필요성</a:t>
            </a:r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FCD388F-3571-A012-EA78-C453DD5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009" y="2925689"/>
            <a:ext cx="5114499" cy="177890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미니게임은 게임 안의 또 다른 게임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일반적으로 즉시 이해할 수 있을 정도로 직관적이고 플레이타임이 짧음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미니게임을 삽입하는 이유는 다양</a:t>
            </a:r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884F04-373C-62D5-BD49-F0FD3D881670}"/>
              </a:ext>
            </a:extLst>
          </p:cNvPr>
          <p:cNvSpPr/>
          <p:nvPr/>
        </p:nvSpPr>
        <p:spPr>
          <a:xfrm>
            <a:off x="6670907" y="2706048"/>
            <a:ext cx="2958086" cy="2352682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7CDA5-7B89-D585-8ECE-CB8D080B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6C4CC7-E49D-4A11-82C1-CD6484506688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휴먼매직체" panose="02030504000101010101" pitchFamily="18" charset="-127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휴먼매직체" panose="02030504000101010101" pitchFamily="18" charset="-127"/>
              <a:cs typeface="+mn-cs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A4313-AD75-50A7-8A20-B094FB665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4903" y="2809601"/>
            <a:ext cx="2958086" cy="2145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1. 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지루함 해소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2. 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성공률에 따른 보상 지급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3.  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highlight>
                  <a:srgbClr val="000000"/>
                </a:highlight>
              </a:rPr>
              <a:t>게임 콘텐츠 증가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altLang="ko-KR" sz="2000" dirty="0"/>
              <a:t>4.  </a:t>
            </a:r>
            <a:r>
              <a:rPr lang="ko-KR" altLang="en-US" sz="2000" dirty="0" err="1"/>
              <a:t>어뷰징</a:t>
            </a:r>
            <a:r>
              <a:rPr lang="en-US" altLang="ko-KR" sz="2000" dirty="0"/>
              <a:t>(</a:t>
            </a:r>
            <a:r>
              <a:rPr lang="ko-KR" altLang="en-US" sz="2000" dirty="0"/>
              <a:t>불법 프로그램</a:t>
            </a:r>
            <a:r>
              <a:rPr lang="en-US" altLang="ko-KR" sz="2000" dirty="0"/>
              <a:t>)</a:t>
            </a:r>
            <a:r>
              <a:rPr lang="ko-KR" altLang="en-US" sz="2000" dirty="0"/>
              <a:t> 체크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5.  </a:t>
            </a:r>
            <a:r>
              <a:rPr lang="ko-KR" altLang="en-US" sz="2000" dirty="0" err="1"/>
              <a:t>이스터</a:t>
            </a:r>
            <a:r>
              <a:rPr lang="ko-KR" altLang="en-US" sz="2000" dirty="0"/>
              <a:t> 에그</a:t>
            </a:r>
            <a:endParaRPr lang="en-US" altLang="ko-KR" sz="20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1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선정이유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0FEFE2-5312-E141-E4A9-69D2C7ED0E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1" y="2415397"/>
            <a:ext cx="2223250" cy="4032092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489547B-CB63-CA5D-08D3-003C3420A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3714" y="3177001"/>
            <a:ext cx="4129475" cy="3679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1000</a:t>
            </a:r>
            <a:r>
              <a:rPr lang="ko-KR" altLang="en-US" dirty="0"/>
              <a:t>만회 이상 다운로드와 </a:t>
            </a:r>
            <a:r>
              <a:rPr lang="en-US" altLang="ko-KR" dirty="0"/>
              <a:t>4.8</a:t>
            </a:r>
            <a:r>
              <a:rPr lang="ko-KR" altLang="en-US" dirty="0" err="1"/>
              <a:t>점대의</a:t>
            </a:r>
            <a:r>
              <a:rPr lang="ko-KR" altLang="en-US" dirty="0"/>
              <a:t> 높은 평점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FD8886-D9A8-5AB2-32F1-0E7525A0D6AE}"/>
              </a:ext>
            </a:extLst>
          </p:cNvPr>
          <p:cNvSpPr/>
          <p:nvPr/>
        </p:nvSpPr>
        <p:spPr>
          <a:xfrm>
            <a:off x="5671472" y="3166737"/>
            <a:ext cx="4102841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8">
            <a:extLst>
              <a:ext uri="{FF2B5EF4-FFF2-40B4-BE49-F238E27FC236}">
                <a16:creationId xmlns:a16="http://schemas.microsoft.com/office/drawing/2014/main" id="{2CEAB0D0-F8C5-1DC6-92A9-C902C77D1AD2}"/>
              </a:ext>
            </a:extLst>
          </p:cNvPr>
          <p:cNvSpPr txBox="1">
            <a:spLocks/>
          </p:cNvSpPr>
          <p:nvPr/>
        </p:nvSpPr>
        <p:spPr>
          <a:xfrm>
            <a:off x="5671472" y="3821089"/>
            <a:ext cx="1608217" cy="420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싱글 모바일 게임</a:t>
            </a:r>
          </a:p>
        </p:txBody>
      </p:sp>
      <p:sp>
        <p:nvSpPr>
          <p:cNvPr id="7" name="내용 개체 틀 8">
            <a:extLst>
              <a:ext uri="{FF2B5EF4-FFF2-40B4-BE49-F238E27FC236}">
                <a16:creationId xmlns:a16="http://schemas.microsoft.com/office/drawing/2014/main" id="{6082C07E-67DD-7F1B-999F-9DF446B97620}"/>
              </a:ext>
            </a:extLst>
          </p:cNvPr>
          <p:cNvSpPr txBox="1">
            <a:spLocks/>
          </p:cNvSpPr>
          <p:nvPr/>
        </p:nvSpPr>
        <p:spPr>
          <a:xfrm>
            <a:off x="5676492" y="4494181"/>
            <a:ext cx="2043648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과금을 하지 않아도 됨</a:t>
            </a:r>
          </a:p>
        </p:txBody>
      </p:sp>
      <p:sp>
        <p:nvSpPr>
          <p:cNvPr id="8" name="내용 개체 틀 8">
            <a:extLst>
              <a:ext uri="{FF2B5EF4-FFF2-40B4-BE49-F238E27FC236}">
                <a16:creationId xmlns:a16="http://schemas.microsoft.com/office/drawing/2014/main" id="{08172D22-0C6E-3663-C98C-752D88A77ED9}"/>
              </a:ext>
            </a:extLst>
          </p:cNvPr>
          <p:cNvSpPr txBox="1">
            <a:spLocks/>
          </p:cNvSpPr>
          <p:nvPr/>
        </p:nvSpPr>
        <p:spPr>
          <a:xfrm>
            <a:off x="5671472" y="5113245"/>
            <a:ext cx="2347113" cy="393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err="1"/>
              <a:t>턴제</a:t>
            </a:r>
            <a:r>
              <a:rPr lang="ko-KR" altLang="en-US" dirty="0"/>
              <a:t> 방식의 </a:t>
            </a:r>
            <a:r>
              <a:rPr lang="en-US" altLang="ko-KR" dirty="0"/>
              <a:t>RPG</a:t>
            </a:r>
            <a:r>
              <a:rPr lang="ko-KR" altLang="en-US" dirty="0"/>
              <a:t>가 아님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63E845-2BE2-3012-968B-EA521F3456F5}"/>
              </a:ext>
            </a:extLst>
          </p:cNvPr>
          <p:cNvSpPr/>
          <p:nvPr/>
        </p:nvSpPr>
        <p:spPr>
          <a:xfrm>
            <a:off x="5684791" y="3797671"/>
            <a:ext cx="1594898" cy="420398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C84CC3C-E3BD-AD2D-1BD2-C07CE47088BF}"/>
              </a:ext>
            </a:extLst>
          </p:cNvPr>
          <p:cNvSpPr/>
          <p:nvPr/>
        </p:nvSpPr>
        <p:spPr>
          <a:xfrm>
            <a:off x="5684791" y="4470792"/>
            <a:ext cx="2043647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1EDF10-C868-E4D8-8017-9997F21B411C}"/>
              </a:ext>
            </a:extLst>
          </p:cNvPr>
          <p:cNvSpPr/>
          <p:nvPr/>
        </p:nvSpPr>
        <p:spPr>
          <a:xfrm>
            <a:off x="5671472" y="5104367"/>
            <a:ext cx="2347113" cy="36933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8E17D4-CB45-9BB2-BBA7-74DBD70C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84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캐릭터 및 스킬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B505A83-2BCC-61C2-783D-E09673C26F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6" y="2555501"/>
            <a:ext cx="3192823" cy="1862542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CC14328-49B4-3DBD-5E43-D2C5C29785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33" y="2555501"/>
            <a:ext cx="3192822" cy="186254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31D9E7-4506-C512-E824-F71FA2AFFB84}"/>
              </a:ext>
            </a:extLst>
          </p:cNvPr>
          <p:cNvSpPr txBox="1"/>
          <p:nvPr/>
        </p:nvSpPr>
        <p:spPr>
          <a:xfrm>
            <a:off x="3777163" y="2690464"/>
            <a:ext cx="141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닉네임 설정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68604-027E-84A2-D841-4ED3BB9318CC}"/>
              </a:ext>
            </a:extLst>
          </p:cNvPr>
          <p:cNvSpPr txBox="1"/>
          <p:nvPr/>
        </p:nvSpPr>
        <p:spPr>
          <a:xfrm>
            <a:off x="8677301" y="2690463"/>
            <a:ext cx="2076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장비들에 소켓을 장착 가능</a:t>
            </a:r>
            <a:endParaRPr lang="en-US" altLang="ko-KR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7C5513-DD31-C666-D100-DD77595CB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6" y="4792242"/>
            <a:ext cx="3192822" cy="1857228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088EF78A-3B7C-19AE-3BE5-249A6E185E42}"/>
              </a:ext>
            </a:extLst>
          </p:cNvPr>
          <p:cNvSpPr/>
          <p:nvPr/>
        </p:nvSpPr>
        <p:spPr>
          <a:xfrm>
            <a:off x="1340528" y="2555501"/>
            <a:ext cx="1411550" cy="214332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218046B-0769-33FC-7B01-645856C742CB}"/>
              </a:ext>
            </a:extLst>
          </p:cNvPr>
          <p:cNvCxnSpPr>
            <a:cxnSpLocks/>
          </p:cNvCxnSpPr>
          <p:nvPr/>
        </p:nvCxnSpPr>
        <p:spPr>
          <a:xfrm flipV="1">
            <a:off x="2243367" y="2390514"/>
            <a:ext cx="1485855" cy="164987"/>
          </a:xfrm>
          <a:prstGeom prst="bentConnector3">
            <a:avLst>
              <a:gd name="adj1" fmla="val -1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0B4D6F-B1EA-B8C6-0E77-A4A4AC597948}"/>
              </a:ext>
            </a:extLst>
          </p:cNvPr>
          <p:cNvSpPr txBox="1"/>
          <p:nvPr/>
        </p:nvSpPr>
        <p:spPr>
          <a:xfrm>
            <a:off x="3720457" y="2236625"/>
            <a:ext cx="179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성별</a:t>
            </a:r>
            <a:r>
              <a:rPr lang="en-US" altLang="ko-KR" sz="1400" dirty="0"/>
              <a:t> </a:t>
            </a:r>
            <a:r>
              <a:rPr lang="ko-KR" altLang="en-US" sz="1400" dirty="0"/>
              <a:t>및 클래스 선택 가능</a:t>
            </a:r>
          </a:p>
        </p:txBody>
      </p:sp>
      <p:sp>
        <p:nvSpPr>
          <p:cNvPr id="38" name="액자 37">
            <a:extLst>
              <a:ext uri="{FF2B5EF4-FFF2-40B4-BE49-F238E27FC236}">
                <a16:creationId xmlns:a16="http://schemas.microsoft.com/office/drawing/2014/main" id="{2ABB0A6B-6784-7B72-A2D9-5F440515811B}"/>
              </a:ext>
            </a:extLst>
          </p:cNvPr>
          <p:cNvSpPr/>
          <p:nvPr/>
        </p:nvSpPr>
        <p:spPr>
          <a:xfrm>
            <a:off x="5939161" y="4203711"/>
            <a:ext cx="470517" cy="214332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6B6656-B601-D31C-E0AD-F9C15507342E}"/>
              </a:ext>
            </a:extLst>
          </p:cNvPr>
          <p:cNvSpPr/>
          <p:nvPr/>
        </p:nvSpPr>
        <p:spPr>
          <a:xfrm>
            <a:off x="5513033" y="2690465"/>
            <a:ext cx="1287262" cy="1330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79DBDF-740C-6B5D-8C45-A15B97105F7D}"/>
              </a:ext>
            </a:extLst>
          </p:cNvPr>
          <p:cNvSpPr/>
          <p:nvPr/>
        </p:nvSpPr>
        <p:spPr>
          <a:xfrm>
            <a:off x="6874043" y="2777931"/>
            <a:ext cx="1729510" cy="444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1C52964-3B3B-A7E5-F732-68C3B62AF421}"/>
              </a:ext>
            </a:extLst>
          </p:cNvPr>
          <p:cNvCxnSpPr>
            <a:cxnSpLocks/>
          </p:cNvCxnSpPr>
          <p:nvPr/>
        </p:nvCxnSpPr>
        <p:spPr>
          <a:xfrm>
            <a:off x="6096000" y="4404725"/>
            <a:ext cx="1121546" cy="196078"/>
          </a:xfrm>
          <a:prstGeom prst="bentConnector3">
            <a:avLst>
              <a:gd name="adj1" fmla="val 1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0E4ABE7-8372-C7E7-223E-5584194B9C3D}"/>
              </a:ext>
            </a:extLst>
          </p:cNvPr>
          <p:cNvSpPr txBox="1"/>
          <p:nvPr/>
        </p:nvSpPr>
        <p:spPr>
          <a:xfrm>
            <a:off x="7217547" y="4484465"/>
            <a:ext cx="1645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세부 정보로 </a:t>
            </a:r>
            <a:r>
              <a:rPr lang="ko-KR" altLang="en-US" sz="1400" dirty="0" err="1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스탯</a:t>
            </a:r>
            <a:r>
              <a:rPr lang="ko-KR" altLang="en-US" sz="1400" dirty="0">
                <a:solidFill>
                  <a:srgbClr val="000000"/>
                </a:solidFill>
                <a:latin typeface="Gill Sans MT" panose="020B0502020104020203"/>
                <a:ea typeface="휴먼매직체" panose="02030504000101010101" pitchFamily="18" charset="-127"/>
              </a:rPr>
              <a:t> 확인</a:t>
            </a:r>
            <a:endParaRPr lang="ko-KR" altLang="en-US" sz="1400" dirty="0"/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BCE90ED-8E20-3786-594B-3C1769BF7BB9}"/>
              </a:ext>
            </a:extLst>
          </p:cNvPr>
          <p:cNvCxnSpPr>
            <a:cxnSpLocks/>
          </p:cNvCxnSpPr>
          <p:nvPr/>
        </p:nvCxnSpPr>
        <p:spPr>
          <a:xfrm flipV="1">
            <a:off x="5777404" y="2390513"/>
            <a:ext cx="625876" cy="313726"/>
          </a:xfrm>
          <a:prstGeom prst="bentConnector3">
            <a:avLst>
              <a:gd name="adj1" fmla="val 46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097A4D4-225D-D220-489C-8F921F9F7CC3}"/>
              </a:ext>
            </a:extLst>
          </p:cNvPr>
          <p:cNvSpPr txBox="1"/>
          <p:nvPr/>
        </p:nvSpPr>
        <p:spPr>
          <a:xfrm>
            <a:off x="6403280" y="2264137"/>
            <a:ext cx="66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장비창</a:t>
            </a:r>
            <a:endParaRPr lang="ko-KR" altLang="en-US" sz="1400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1579F0F-781A-73E5-398A-92F226F1D776}"/>
              </a:ext>
            </a:extLst>
          </p:cNvPr>
          <p:cNvCxnSpPr>
            <a:cxnSpLocks/>
          </p:cNvCxnSpPr>
          <p:nvPr/>
        </p:nvCxnSpPr>
        <p:spPr>
          <a:xfrm flipV="1">
            <a:off x="7122334" y="2363897"/>
            <a:ext cx="529200" cy="425086"/>
          </a:xfrm>
          <a:prstGeom prst="bentConnector3">
            <a:avLst>
              <a:gd name="adj1" fmla="val 533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3C59743-71B5-105D-4460-89C8EA648CCF}"/>
              </a:ext>
            </a:extLst>
          </p:cNvPr>
          <p:cNvSpPr txBox="1"/>
          <p:nvPr/>
        </p:nvSpPr>
        <p:spPr>
          <a:xfrm>
            <a:off x="7641579" y="2256933"/>
            <a:ext cx="1036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아이템 보관</a:t>
            </a:r>
            <a:endParaRPr lang="ko-KR" altLang="en-US" sz="140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666ADC7-B561-7825-AE20-3770839FB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33" y="4792242"/>
            <a:ext cx="3192822" cy="185722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166D5FD1-0F9B-9A6B-08D6-3C3728FB68EF}"/>
              </a:ext>
            </a:extLst>
          </p:cNvPr>
          <p:cNvSpPr/>
          <p:nvPr/>
        </p:nvSpPr>
        <p:spPr>
          <a:xfrm>
            <a:off x="640798" y="5378927"/>
            <a:ext cx="442278" cy="649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1040AA1-7CA5-89E4-C881-562AC1D0DAC8}"/>
              </a:ext>
            </a:extLst>
          </p:cNvPr>
          <p:cNvSpPr/>
          <p:nvPr/>
        </p:nvSpPr>
        <p:spPr>
          <a:xfrm>
            <a:off x="7296519" y="5504155"/>
            <a:ext cx="746649" cy="774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D80C757-BE17-4570-094C-35D4350EE765}"/>
              </a:ext>
            </a:extLst>
          </p:cNvPr>
          <p:cNvCxnSpPr>
            <a:cxnSpLocks/>
          </p:cNvCxnSpPr>
          <p:nvPr/>
        </p:nvCxnSpPr>
        <p:spPr>
          <a:xfrm flipV="1">
            <a:off x="1083076" y="4841037"/>
            <a:ext cx="3028081" cy="602365"/>
          </a:xfrm>
          <a:prstGeom prst="bentConnector3">
            <a:avLst>
              <a:gd name="adj1" fmla="val 444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293BC79-8830-8E14-F919-38D90C50BAC1}"/>
              </a:ext>
            </a:extLst>
          </p:cNvPr>
          <p:cNvSpPr txBox="1"/>
          <p:nvPr/>
        </p:nvSpPr>
        <p:spPr>
          <a:xfrm>
            <a:off x="4111157" y="4716490"/>
            <a:ext cx="12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드래그 방식으로 스킬 발동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C7A82521-2238-B4DE-9AD2-33F0BCF7C65C}"/>
              </a:ext>
            </a:extLst>
          </p:cNvPr>
          <p:cNvCxnSpPr>
            <a:cxnSpLocks/>
          </p:cNvCxnSpPr>
          <p:nvPr/>
        </p:nvCxnSpPr>
        <p:spPr>
          <a:xfrm rot="10800000">
            <a:off x="4498766" y="5238212"/>
            <a:ext cx="2813582" cy="582410"/>
          </a:xfrm>
          <a:prstGeom prst="bentConnector3">
            <a:avLst>
              <a:gd name="adj1" fmla="val 9985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B19338-4D44-1201-D4F0-2163DB1D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33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E23A9-4234-0D8E-C1DC-77936A999A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800" dirty="0"/>
              <a:t>유사 앱 분석</a:t>
            </a:r>
            <a:br>
              <a:rPr lang="en-US" altLang="ko-KR" sz="4800" dirty="0"/>
            </a:br>
            <a:r>
              <a:rPr lang="en-US" altLang="ko-KR" sz="1600" dirty="0"/>
              <a:t>(</a:t>
            </a:r>
            <a:r>
              <a:rPr lang="ko-KR" altLang="en-US" sz="1600" dirty="0" err="1"/>
              <a:t>이터니움</a:t>
            </a:r>
            <a:r>
              <a:rPr lang="en-US" altLang="ko-KR" sz="1600" dirty="0"/>
              <a:t>_</a:t>
            </a:r>
            <a:r>
              <a:rPr lang="ko-KR" altLang="en-US" sz="1600" dirty="0"/>
              <a:t>스토리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8" name="그래픽 27" descr="영웅 남자 단색으로 채워진">
            <a:extLst>
              <a:ext uri="{FF2B5EF4-FFF2-40B4-BE49-F238E27FC236}">
                <a16:creationId xmlns:a16="http://schemas.microsoft.com/office/drawing/2014/main" id="{623EC2F0-B263-A269-4E28-9A5F373A8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31" y="1001910"/>
            <a:ext cx="914400" cy="9144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F7675C5-24CC-5F02-AFCA-A16F5DF9A4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05" y="2638042"/>
            <a:ext cx="2344963" cy="1336595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26479BF-C4CC-EB85-04E0-CE0ABC8F3B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1" y="2800049"/>
            <a:ext cx="2344964" cy="1312505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7C84A4-7F52-52D1-92AC-AAF16F2E2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13" y="3719013"/>
            <a:ext cx="2344962" cy="13125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28B7AC-A933-38F8-DBE3-611285EBD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4" y="5015732"/>
            <a:ext cx="2344962" cy="13365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0A89EB-A5A6-C65F-4C7D-91DBB7517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95" y="4584021"/>
            <a:ext cx="2344962" cy="13125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F56894-C130-6A89-0451-2586BED91CD4}"/>
              </a:ext>
            </a:extLst>
          </p:cNvPr>
          <p:cNvSpPr txBox="1"/>
          <p:nvPr/>
        </p:nvSpPr>
        <p:spPr>
          <a:xfrm>
            <a:off x="1848339" y="3974637"/>
            <a:ext cx="148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 </a:t>
            </a:r>
            <a:r>
              <a:rPr lang="ko-KR" altLang="en-US" dirty="0" err="1"/>
              <a:t>인게임</a:t>
            </a:r>
            <a:r>
              <a:rPr lang="ko-KR" altLang="en-US" dirty="0"/>
              <a:t> 장면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51DDB-2E85-2DBB-8889-1785735F91E5}"/>
              </a:ext>
            </a:extLst>
          </p:cNvPr>
          <p:cNvSpPr txBox="1"/>
          <p:nvPr/>
        </p:nvSpPr>
        <p:spPr>
          <a:xfrm>
            <a:off x="5898549" y="4136644"/>
            <a:ext cx="74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6AD30-AE5C-76E3-0A18-706E0268AC81}"/>
              </a:ext>
            </a:extLst>
          </p:cNvPr>
          <p:cNvSpPr txBox="1"/>
          <p:nvPr/>
        </p:nvSpPr>
        <p:spPr>
          <a:xfrm>
            <a:off x="9174220" y="5055608"/>
            <a:ext cx="74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퀘스트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E192D7-4446-C6B8-BD29-31DE963C06BB}"/>
              </a:ext>
            </a:extLst>
          </p:cNvPr>
          <p:cNvSpPr txBox="1"/>
          <p:nvPr/>
        </p:nvSpPr>
        <p:spPr>
          <a:xfrm>
            <a:off x="3351416" y="5909147"/>
            <a:ext cx="97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던전 복귀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CDC6F-02E4-53C2-03E8-AD39E6F0ECAC}"/>
              </a:ext>
            </a:extLst>
          </p:cNvPr>
          <p:cNvSpPr txBox="1"/>
          <p:nvPr/>
        </p:nvSpPr>
        <p:spPr>
          <a:xfrm>
            <a:off x="6394339" y="6352329"/>
            <a:ext cx="59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33E994-DC9C-AA8D-FE8F-3B2532B70156}"/>
              </a:ext>
            </a:extLst>
          </p:cNvPr>
          <p:cNvSpPr/>
          <p:nvPr/>
        </p:nvSpPr>
        <p:spPr>
          <a:xfrm>
            <a:off x="7119489" y="3668687"/>
            <a:ext cx="322816" cy="134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3374C99-C8BE-8317-7DCE-B37A04F43D98}"/>
              </a:ext>
            </a:extLst>
          </p:cNvPr>
          <p:cNvCxnSpPr>
            <a:cxnSpLocks/>
            <a:endCxn id="31" idx="1"/>
          </p:cNvCxnSpPr>
          <p:nvPr/>
        </p:nvCxnSpPr>
        <p:spPr>
          <a:xfrm rot="5400000" flipH="1" flipV="1">
            <a:off x="7169333" y="3237822"/>
            <a:ext cx="508682" cy="38235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B8A29A-7853-2E60-61F4-7678C9D80B5C}"/>
              </a:ext>
            </a:extLst>
          </p:cNvPr>
          <p:cNvSpPr txBox="1"/>
          <p:nvPr/>
        </p:nvSpPr>
        <p:spPr>
          <a:xfrm>
            <a:off x="7614851" y="2805326"/>
            <a:ext cx="2149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난이도</a:t>
            </a:r>
            <a:endParaRPr lang="en-US" altLang="ko-KR" sz="1400" dirty="0"/>
          </a:p>
          <a:p>
            <a:r>
              <a:rPr lang="ko-KR" altLang="en-US" sz="1400" dirty="0"/>
              <a:t>보통 </a:t>
            </a:r>
            <a:r>
              <a:rPr lang="en-US" altLang="ko-KR" sz="1400" dirty="0"/>
              <a:t>&gt; </a:t>
            </a:r>
            <a:r>
              <a:rPr lang="ko-KR" altLang="en-US" sz="1400" dirty="0"/>
              <a:t>영웅 </a:t>
            </a:r>
            <a:r>
              <a:rPr lang="en-US" altLang="ko-KR" sz="1400" dirty="0"/>
              <a:t>&gt; </a:t>
            </a:r>
            <a:r>
              <a:rPr lang="ko-KR" altLang="en-US" sz="1400" dirty="0" err="1"/>
              <a:t>레전더리</a:t>
            </a:r>
            <a:r>
              <a:rPr lang="ko-KR" altLang="en-US" sz="1400" dirty="0"/>
              <a:t> 순으로 도전 가능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33367AE-87D7-4556-8768-C14A4239B180}"/>
              </a:ext>
            </a:extLst>
          </p:cNvPr>
          <p:cNvSpPr/>
          <p:nvPr/>
        </p:nvSpPr>
        <p:spPr>
          <a:xfrm>
            <a:off x="1740610" y="2614400"/>
            <a:ext cx="816160" cy="1376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8C0F138-D817-1309-F081-2E8CA585A506}"/>
              </a:ext>
            </a:extLst>
          </p:cNvPr>
          <p:cNvCxnSpPr>
            <a:cxnSpLocks/>
          </p:cNvCxnSpPr>
          <p:nvPr/>
        </p:nvCxnSpPr>
        <p:spPr>
          <a:xfrm flipV="1">
            <a:off x="2231136" y="2409433"/>
            <a:ext cx="419616" cy="184666"/>
          </a:xfrm>
          <a:prstGeom prst="bentConnector3">
            <a:avLst>
              <a:gd name="adj1" fmla="val 55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CE8C47-9504-0BB8-1A6D-411C63A5842E}"/>
              </a:ext>
            </a:extLst>
          </p:cNvPr>
          <p:cNvSpPr/>
          <p:nvPr/>
        </p:nvSpPr>
        <p:spPr>
          <a:xfrm>
            <a:off x="1907601" y="3903679"/>
            <a:ext cx="1785139" cy="80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7C96BECC-6127-857D-5B55-02E2E3F35FAF}"/>
              </a:ext>
            </a:extLst>
          </p:cNvPr>
          <p:cNvCxnSpPr>
            <a:cxnSpLocks/>
          </p:cNvCxnSpPr>
          <p:nvPr/>
        </p:nvCxnSpPr>
        <p:spPr>
          <a:xfrm flipV="1">
            <a:off x="3634306" y="3719013"/>
            <a:ext cx="419616" cy="184666"/>
          </a:xfrm>
          <a:prstGeom prst="bentConnector3">
            <a:avLst>
              <a:gd name="adj1" fmla="val 55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E885C0-3407-D447-1B06-55149E51E903}"/>
              </a:ext>
            </a:extLst>
          </p:cNvPr>
          <p:cNvSpPr txBox="1"/>
          <p:nvPr/>
        </p:nvSpPr>
        <p:spPr>
          <a:xfrm>
            <a:off x="2650752" y="2255544"/>
            <a:ext cx="74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체력 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0BFE83-EFC1-2A68-201C-473BFE61BB72}"/>
              </a:ext>
            </a:extLst>
          </p:cNvPr>
          <p:cNvSpPr txBox="1"/>
          <p:nvPr/>
        </p:nvSpPr>
        <p:spPr>
          <a:xfrm>
            <a:off x="4050109" y="3595902"/>
            <a:ext cx="87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경험치 바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D0097F-26E9-283F-21E1-38654259D8CC}"/>
              </a:ext>
            </a:extLst>
          </p:cNvPr>
          <p:cNvSpPr txBox="1"/>
          <p:nvPr/>
        </p:nvSpPr>
        <p:spPr>
          <a:xfrm>
            <a:off x="763648" y="4877852"/>
            <a:ext cx="1970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클리어를 마친</a:t>
            </a:r>
            <a:r>
              <a:rPr lang="en-US" altLang="ko-KR" sz="1400" dirty="0"/>
              <a:t> </a:t>
            </a:r>
            <a:r>
              <a:rPr lang="ko-KR" altLang="en-US" sz="1400" dirty="0"/>
              <a:t>후</a:t>
            </a:r>
            <a:endParaRPr lang="en-US" altLang="ko-KR" sz="1400" dirty="0"/>
          </a:p>
          <a:p>
            <a:r>
              <a:rPr lang="ko-KR" altLang="en-US" sz="1400" dirty="0"/>
              <a:t>다시 입장해서 떨어져 있는 아이템 획득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52A259-268B-6363-02CE-456BC8516DF4}"/>
              </a:ext>
            </a:extLst>
          </p:cNvPr>
          <p:cNvSpPr txBox="1"/>
          <p:nvPr/>
        </p:nvSpPr>
        <p:spPr>
          <a:xfrm>
            <a:off x="7884861" y="5939439"/>
            <a:ext cx="1305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보석 획득 가능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FE2EDE-1EEA-9DDE-58AF-70AD4D860C3A}"/>
              </a:ext>
            </a:extLst>
          </p:cNvPr>
          <p:cNvSpPr/>
          <p:nvPr/>
        </p:nvSpPr>
        <p:spPr>
          <a:xfrm>
            <a:off x="5109757" y="2914084"/>
            <a:ext cx="322816" cy="1029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CD27560E-E5FB-4754-D002-76A20CAA545D}"/>
              </a:ext>
            </a:extLst>
          </p:cNvPr>
          <p:cNvCxnSpPr>
            <a:cxnSpLocks/>
          </p:cNvCxnSpPr>
          <p:nvPr/>
        </p:nvCxnSpPr>
        <p:spPr>
          <a:xfrm flipV="1">
            <a:off x="5156653" y="2591516"/>
            <a:ext cx="428548" cy="328474"/>
          </a:xfrm>
          <a:prstGeom prst="bentConnector3">
            <a:avLst>
              <a:gd name="adj1" fmla="val 44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F0087C-24C6-8DD5-8FC6-341D914B51CF}"/>
              </a:ext>
            </a:extLst>
          </p:cNvPr>
          <p:cNvSpPr txBox="1"/>
          <p:nvPr/>
        </p:nvSpPr>
        <p:spPr>
          <a:xfrm>
            <a:off x="5580977" y="2417551"/>
            <a:ext cx="2510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스토리 </a:t>
            </a:r>
            <a:r>
              <a:rPr lang="en-US" altLang="ko-KR" sz="1400" dirty="0"/>
              <a:t>1</a:t>
            </a:r>
            <a:r>
              <a:rPr lang="ko-KR" altLang="en-US" sz="1400" dirty="0"/>
              <a:t>장을 완료하면 </a:t>
            </a:r>
            <a:r>
              <a:rPr lang="ko-KR" altLang="en-US" sz="1400" dirty="0" err="1"/>
              <a:t>다음장</a:t>
            </a:r>
            <a:r>
              <a:rPr lang="ko-KR" altLang="en-US" sz="1400" dirty="0"/>
              <a:t> 열림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501E64-CB7B-DA78-3B27-0EC2B013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C4CC7-E49D-4A11-82C1-CD64845066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6428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소포</Template>
  <TotalTime>7015</TotalTime>
  <Words>1839</Words>
  <Application>Microsoft Office PowerPoint</Application>
  <PresentationFormat>와이드스크린</PresentationFormat>
  <Paragraphs>462</Paragraphs>
  <Slides>39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맑은 고딕</vt:lpstr>
      <vt:lpstr>휴먼매직체</vt:lpstr>
      <vt:lpstr>Arial</vt:lpstr>
      <vt:lpstr>Gill Sans MT</vt:lpstr>
      <vt:lpstr>소포</vt:lpstr>
      <vt:lpstr>용사가 미니게임?!</vt:lpstr>
      <vt:lpstr>목차</vt:lpstr>
      <vt:lpstr>개요</vt:lpstr>
      <vt:lpstr>개발 배경 및 필요성</vt:lpstr>
      <vt:lpstr>개발 배경 및 필요성</vt:lpstr>
      <vt:lpstr>개발 배경 및 필요성</vt:lpstr>
      <vt:lpstr>유사 앱 분석 (이터니움_선정이유)</vt:lpstr>
      <vt:lpstr>유사 앱 분석 (이터니움_캐릭터 및 스킬)</vt:lpstr>
      <vt:lpstr>유사 앱 분석 (이터니움_스토리)</vt:lpstr>
      <vt:lpstr>유사 앱 분석 (이터니움_상점 및 제작)</vt:lpstr>
      <vt:lpstr>유사 앱 분석 (이터니움_기타 기능)</vt:lpstr>
      <vt:lpstr>유사 앱 분석 (이터니움_분석 결과)</vt:lpstr>
      <vt:lpstr>유사 앱 분석 (StACK_선정이유)</vt:lpstr>
      <vt:lpstr>유사 앱 분석 (StACK_콘텐츠 분석)</vt:lpstr>
      <vt:lpstr>유사 앱 분석 (StACK_콘텐츠 분석)</vt:lpstr>
      <vt:lpstr>유사 앱 분석 (StACK_분석 결과)</vt:lpstr>
      <vt:lpstr>유사 앱 분석 (무한의 계단_선정이유)</vt:lpstr>
      <vt:lpstr>유사 앱 분석 (무한의 계단_콘텐츠 분석)</vt:lpstr>
      <vt:lpstr>유사 앱 분석 (무한의 계단_콘텐츠 분석)</vt:lpstr>
      <vt:lpstr>유사 앱 분석 (무한의 계단_분석 결과)</vt:lpstr>
      <vt:lpstr>개발 목표</vt:lpstr>
      <vt:lpstr>개발 내용</vt:lpstr>
      <vt:lpstr>개발 내용</vt:lpstr>
      <vt:lpstr>개발 내용</vt:lpstr>
      <vt:lpstr>개발 내용</vt:lpstr>
      <vt:lpstr>개발 내용</vt:lpstr>
      <vt:lpstr>개발 내용</vt:lpstr>
      <vt:lpstr>개발 내용 (메뉴 구성도)</vt:lpstr>
      <vt:lpstr>개발 방법 (시스템 구성도)</vt:lpstr>
      <vt:lpstr>개발 방법 (서비스 흐름도)</vt:lpstr>
      <vt:lpstr>개발 방법 (시작 화면)</vt:lpstr>
      <vt:lpstr>개발 방법 (스토리)</vt:lpstr>
      <vt:lpstr>개발 방법 (미니게임)</vt:lpstr>
      <vt:lpstr>개발 방법 (게임 조작)</vt:lpstr>
      <vt:lpstr>개발 방법 (메뉴)</vt:lpstr>
      <vt:lpstr>개발 방법 (장비 창과 인벤토리)</vt:lpstr>
      <vt:lpstr>개발 환경</vt:lpstr>
      <vt:lpstr>개발 일정</vt:lpstr>
      <vt:lpstr>기대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미니게임RPG</dc:title>
  <dc:creator>이윤호</dc:creator>
  <cp:lastModifiedBy>이윤호</cp:lastModifiedBy>
  <cp:revision>66</cp:revision>
  <dcterms:created xsi:type="dcterms:W3CDTF">2022-04-25T05:03:13Z</dcterms:created>
  <dcterms:modified xsi:type="dcterms:W3CDTF">2022-10-30T13:01:56Z</dcterms:modified>
</cp:coreProperties>
</file>